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DM Sans Medium"/>
      <p:regular r:id="rId39"/>
      <p:bold r:id="rId40"/>
      <p:italic r:id="rId41"/>
      <p:boldItalic r:id="rId42"/>
    </p:embeddedFont>
    <p:embeddedFont>
      <p:font typeface="Epilogue SemiBold"/>
      <p:regular r:id="rId43"/>
      <p:bold r:id="rId44"/>
      <p:italic r:id="rId45"/>
      <p:boldItalic r:id="rId46"/>
    </p:embeddedFont>
    <p:embeddedFont>
      <p:font typeface="Atkinson Hyperlegible"/>
      <p:regular r:id="rId47"/>
      <p:bold r:id="rId48"/>
      <p:italic r:id="rId49"/>
      <p:boldItalic r:id="rId50"/>
    </p:embeddedFont>
    <p:embeddedFont>
      <p:font typeface="Bebas Neue"/>
      <p:regular r:id="rId51"/>
    </p:embeddedFont>
    <p:embeddedFont>
      <p:font typeface="P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MSansMedium-bold.fntdata"/><Relationship Id="rId42" Type="http://schemas.openxmlformats.org/officeDocument/2006/relationships/font" Target="fonts/DMSansMedium-boldItalic.fntdata"/><Relationship Id="rId41" Type="http://schemas.openxmlformats.org/officeDocument/2006/relationships/font" Target="fonts/DMSansMedium-italic.fntdata"/><Relationship Id="rId44" Type="http://schemas.openxmlformats.org/officeDocument/2006/relationships/font" Target="fonts/EpilogueSemiBold-bold.fntdata"/><Relationship Id="rId43" Type="http://schemas.openxmlformats.org/officeDocument/2006/relationships/font" Target="fonts/EpilogueSemiBold-regular.fntdata"/><Relationship Id="rId46" Type="http://schemas.openxmlformats.org/officeDocument/2006/relationships/font" Target="fonts/EpilogueSemiBold-boldItalic.fntdata"/><Relationship Id="rId45" Type="http://schemas.openxmlformats.org/officeDocument/2006/relationships/font" Target="fonts/Epilogue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tkinsonHyperlegible-bold.fntdata"/><Relationship Id="rId47" Type="http://schemas.openxmlformats.org/officeDocument/2006/relationships/font" Target="fonts/AtkinsonHyperlegible-regular.fntdata"/><Relationship Id="rId49" Type="http://schemas.openxmlformats.org/officeDocument/2006/relationships/font" Target="fonts/AtkinsonHyperlegibl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DMSansMedium-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AtkinsonHyperlegible-boldItalic.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7.xml"/><Relationship Id="rId55" Type="http://schemas.openxmlformats.org/officeDocument/2006/relationships/font" Target="fonts/PTSans-boldItalic.fntdata"/><Relationship Id="rId10" Type="http://schemas.openxmlformats.org/officeDocument/2006/relationships/slide" Target="slides/slide6.xml"/><Relationship Id="rId54"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f23857c48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f23857c4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very </a:t>
            </a:r>
            <a:r>
              <a:rPr lang="en"/>
              <a:t>noticeable</a:t>
            </a:r>
            <a:r>
              <a:rPr lang="en"/>
              <a:t> difference when we look at non-fatal crashes, specifically where the injury type is recorded as non-incapacitating. In total, there were 15,621 collisions that resulted in non-incapacitating injuries. I originally wanted to include the other injury types as well, but even with multiple filters, there were too many </a:t>
            </a:r>
            <a:r>
              <a:rPr lang="en"/>
              <a:t>data</a:t>
            </a:r>
            <a:r>
              <a:rPr lang="en"/>
              <a:t> points to make sense of or load.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23857c48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23857c48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9D1D9"/>
                </a:solidFill>
                <a:highlight>
                  <a:srgbClr val="0D1117"/>
                </a:highlight>
              </a:rPr>
              <a:t>Preliminary analysis of these numbers suggests a correlation between lighting condition, posted speed limit, damages and the severity and frequency of car crashes with respect to each variable; however, we cannot definitively state the nature or significance, if any, of these relationships without further analysis and statistical testing, some of which will be covered later 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23857c48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f23857c48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9D1D9"/>
                </a:solidFill>
                <a:highlight>
                  <a:srgbClr val="0D1117"/>
                </a:highlight>
              </a:rPr>
              <a:t>Finally, the three locations that appear most frequently in the data were calculated to determine where the majority of accidents (all injury types) </a:t>
            </a:r>
            <a:r>
              <a:rPr lang="en" sz="1050">
                <a:solidFill>
                  <a:srgbClr val="C9D1D9"/>
                </a:solidFill>
                <a:highlight>
                  <a:srgbClr val="0D1117"/>
                </a:highlight>
              </a:rPr>
              <a:t>occurred</a:t>
            </a:r>
            <a:r>
              <a:rPr lang="en" sz="1050">
                <a:solidFill>
                  <a:srgbClr val="C9D1D9"/>
                </a:solidFill>
                <a:highlight>
                  <a:srgbClr val="0D1117"/>
                </a:highlight>
              </a:rPr>
              <a:t> from 2018-2022. Using Google Maps and longitude/latitude coordinates from the dataset, points were plotted on a map to better visualize these locations. The most commons location for vehicle crashes is O'Hare International Airport (1,505), followed by the S-Curve of Lakeshore Drive below Oak Street Beach (795), and the Museum of Science and Industry (655). We can hypothesize that these points appear the most frequently throughout the data due to the high volume of traffic, including out-of-state tourism, at each location.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08b248eeb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08b248eeb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08b248eeb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08b248ee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fb33de3e7b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fb33de3e7b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08b248eeb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08b248eeb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0877ffdc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0877ffdc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877ffdcb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877ffdcb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88% of crashes occurred on streets with 2 or 4 lanes - which seems to correspond to the street layout we see in Chicago.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8992d26e92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8992d26e92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8992d26e92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8992d26e92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8992d26e92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8992d26e92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8992d26e92_1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8992d26e92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8992d26e92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8992d26e92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8992d26e92_1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8992d26e92_1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29% safer than the national average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8992d26e9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8992d26e9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8992d26e9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8992d26e9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8992d26e9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8992d26e9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8992d26e9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8992d26e9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8992d26e9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8992d26e9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8992d26e92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8992d26e92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8992d26e92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8992d26e9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8992d26e92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8992d26e92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893c73a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893c73a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15883e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15883e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created maps using HvPlot to visualize crashes by injury type, severity, and location throughout the city. I started by narrowing my search to the last five years for the sake of efficiency and visualization purposes. Then I created maps for crashes involving fatal injuries from 2018-2020, fatal injuries for the last year only, and non-incapacitating injuries form the last year only. I also plotted the locations of crashes involving the make of car which occurs</a:t>
            </a:r>
            <a:r>
              <a:rPr lang="en"/>
              <a:t> the</a:t>
            </a:r>
            <a:r>
              <a:rPr lang="en"/>
              <a:t> most frequently in the dataset, as well as a map of the three locations with the highest amount of crashes. For the sake of time, I will only be going over data from 2022 and location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f23857c48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f23857c4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with the crash data from last year, 2022.  In total, there were 961 </a:t>
            </a:r>
            <a:r>
              <a:rPr lang="en">
                <a:solidFill>
                  <a:schemeClr val="dk1"/>
                </a:solidFill>
              </a:rPr>
              <a:t>crashes that resulted in a fatality. I plotted the points by Primary Contributory Cause, and included hover columns for further insight.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10" name="Google Shape;10;p2"/>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11" name="Google Shape;11;p2"/>
          <p:cNvGrpSpPr/>
          <p:nvPr/>
        </p:nvGrpSpPr>
        <p:grpSpPr>
          <a:xfrm>
            <a:off x="486650" y="544425"/>
            <a:ext cx="400150" cy="4059600"/>
            <a:chOff x="486650" y="544425"/>
            <a:chExt cx="400150" cy="4059600"/>
          </a:xfrm>
        </p:grpSpPr>
        <p:sp>
          <p:nvSpPr>
            <p:cNvPr id="12" name="Google Shape;12;p2"/>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1480650" y="1094650"/>
            <a:ext cx="5226600" cy="2285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1480650" y="3573077"/>
            <a:ext cx="5226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 name="Google Shape;24;p2"/>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pic>
        <p:nvPicPr>
          <p:cNvPr id="122" name="Google Shape;122;p11"/>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23" name="Google Shape;123;p11"/>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24" name="Google Shape;124;p11"/>
          <p:cNvGrpSpPr/>
          <p:nvPr/>
        </p:nvGrpSpPr>
        <p:grpSpPr>
          <a:xfrm>
            <a:off x="486650" y="544425"/>
            <a:ext cx="400150" cy="4059600"/>
            <a:chOff x="486650" y="544425"/>
            <a:chExt cx="400150" cy="4059600"/>
          </a:xfrm>
        </p:grpSpPr>
        <p:sp>
          <p:nvSpPr>
            <p:cNvPr id="125" name="Google Shape;125;p11"/>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1"/>
          <p:cNvSpPr txBox="1"/>
          <p:nvPr>
            <p:ph hasCustomPrompt="1" type="title"/>
          </p:nvPr>
        </p:nvSpPr>
        <p:spPr>
          <a:xfrm>
            <a:off x="1035975" y="1464925"/>
            <a:ext cx="6576000" cy="1716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6" name="Google Shape;136;p11"/>
          <p:cNvSpPr txBox="1"/>
          <p:nvPr>
            <p:ph idx="1" type="subTitle"/>
          </p:nvPr>
        </p:nvSpPr>
        <p:spPr>
          <a:xfrm>
            <a:off x="1035975" y="3181475"/>
            <a:ext cx="65760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7" name="Google Shape;137;p11"/>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8" name="Shape 1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9" name="Shape 139"/>
        <p:cNvGrpSpPr/>
        <p:nvPr/>
      </p:nvGrpSpPr>
      <p:grpSpPr>
        <a:xfrm>
          <a:off x="0" y="0"/>
          <a:ext cx="0" cy="0"/>
          <a:chOff x="0" y="0"/>
          <a:chExt cx="0" cy="0"/>
        </a:xfrm>
      </p:grpSpPr>
      <p:sp>
        <p:nvSpPr>
          <p:cNvPr id="140" name="Google Shape;140;p13"/>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13"/>
          <p:cNvSpPr txBox="1"/>
          <p:nvPr>
            <p:ph idx="1" type="subTitle"/>
          </p:nvPr>
        </p:nvSpPr>
        <p:spPr>
          <a:xfrm>
            <a:off x="1035975"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3"/>
          <p:cNvSpPr txBox="1"/>
          <p:nvPr>
            <p:ph idx="2" type="subTitle"/>
          </p:nvPr>
        </p:nvSpPr>
        <p:spPr>
          <a:xfrm>
            <a:off x="3532762"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3"/>
          <p:cNvSpPr txBox="1"/>
          <p:nvPr>
            <p:ph idx="3" type="subTitle"/>
          </p:nvPr>
        </p:nvSpPr>
        <p:spPr>
          <a:xfrm>
            <a:off x="1035975"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3"/>
          <p:cNvSpPr txBox="1"/>
          <p:nvPr>
            <p:ph idx="4" type="subTitle"/>
          </p:nvPr>
        </p:nvSpPr>
        <p:spPr>
          <a:xfrm>
            <a:off x="3532762"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3"/>
          <p:cNvSpPr txBox="1"/>
          <p:nvPr>
            <p:ph idx="5" type="subTitle"/>
          </p:nvPr>
        </p:nvSpPr>
        <p:spPr>
          <a:xfrm>
            <a:off x="6025752"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3"/>
          <p:cNvSpPr txBox="1"/>
          <p:nvPr>
            <p:ph idx="6" type="subTitle"/>
          </p:nvPr>
        </p:nvSpPr>
        <p:spPr>
          <a:xfrm>
            <a:off x="6025752"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3"/>
          <p:cNvSpPr txBox="1"/>
          <p:nvPr>
            <p:ph hasCustomPrompt="1" idx="7" type="title"/>
          </p:nvPr>
        </p:nvSpPr>
        <p:spPr>
          <a:xfrm>
            <a:off x="1035975"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p:nvPr>
            <p:ph hasCustomPrompt="1" idx="8" type="title"/>
          </p:nvPr>
        </p:nvSpPr>
        <p:spPr>
          <a:xfrm>
            <a:off x="1035975"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p:nvPr>
            <p:ph hasCustomPrompt="1" idx="9" type="title"/>
          </p:nvPr>
        </p:nvSpPr>
        <p:spPr>
          <a:xfrm>
            <a:off x="3532762"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hasCustomPrompt="1" idx="13" type="title"/>
          </p:nvPr>
        </p:nvSpPr>
        <p:spPr>
          <a:xfrm>
            <a:off x="3532762"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p:nvPr>
            <p:ph hasCustomPrompt="1" idx="14" type="title"/>
          </p:nvPr>
        </p:nvSpPr>
        <p:spPr>
          <a:xfrm>
            <a:off x="6025752"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p:nvPr>
            <p:ph hasCustomPrompt="1" idx="15" type="title"/>
          </p:nvPr>
        </p:nvSpPr>
        <p:spPr>
          <a:xfrm>
            <a:off x="6025752"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p:nvPr>
            <p:ph idx="16" type="subTitle"/>
          </p:nvPr>
        </p:nvSpPr>
        <p:spPr>
          <a:xfrm>
            <a:off x="1035975"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13"/>
          <p:cNvSpPr txBox="1"/>
          <p:nvPr>
            <p:ph idx="17" type="subTitle"/>
          </p:nvPr>
        </p:nvSpPr>
        <p:spPr>
          <a:xfrm>
            <a:off x="3532762"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 name="Google Shape;155;p13"/>
          <p:cNvSpPr txBox="1"/>
          <p:nvPr>
            <p:ph idx="18" type="subTitle"/>
          </p:nvPr>
        </p:nvSpPr>
        <p:spPr>
          <a:xfrm>
            <a:off x="6025752"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 name="Google Shape;156;p13"/>
          <p:cNvSpPr txBox="1"/>
          <p:nvPr>
            <p:ph idx="19" type="subTitle"/>
          </p:nvPr>
        </p:nvSpPr>
        <p:spPr>
          <a:xfrm>
            <a:off x="1035975"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13"/>
          <p:cNvSpPr txBox="1"/>
          <p:nvPr>
            <p:ph idx="20" type="subTitle"/>
          </p:nvPr>
        </p:nvSpPr>
        <p:spPr>
          <a:xfrm>
            <a:off x="3532762"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13"/>
          <p:cNvSpPr txBox="1"/>
          <p:nvPr>
            <p:ph idx="21" type="subTitle"/>
          </p:nvPr>
        </p:nvSpPr>
        <p:spPr>
          <a:xfrm>
            <a:off x="6025752"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59" name="Google Shape;159;p13"/>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60" name="Google Shape;160;p13"/>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61" name="Google Shape;161;p13"/>
          <p:cNvGrpSpPr/>
          <p:nvPr/>
        </p:nvGrpSpPr>
        <p:grpSpPr>
          <a:xfrm>
            <a:off x="486650" y="544425"/>
            <a:ext cx="400150" cy="4059600"/>
            <a:chOff x="486650" y="544425"/>
            <a:chExt cx="400150" cy="4059600"/>
          </a:xfrm>
        </p:grpSpPr>
        <p:sp>
          <p:nvSpPr>
            <p:cNvPr id="162" name="Google Shape;162;p13"/>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pic>
        <p:nvPicPr>
          <p:cNvPr id="173" name="Google Shape;173;p14"/>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174" name="Google Shape;174;p14"/>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grpSp>
        <p:nvGrpSpPr>
          <p:cNvPr id="175" name="Google Shape;175;p14"/>
          <p:cNvGrpSpPr/>
          <p:nvPr/>
        </p:nvGrpSpPr>
        <p:grpSpPr>
          <a:xfrm>
            <a:off x="486650" y="544425"/>
            <a:ext cx="400150" cy="4059600"/>
            <a:chOff x="486650" y="544425"/>
            <a:chExt cx="400150" cy="4059600"/>
          </a:xfrm>
        </p:grpSpPr>
        <p:sp>
          <p:nvSpPr>
            <p:cNvPr id="176" name="Google Shape;176;p14"/>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txBox="1"/>
          <p:nvPr>
            <p:ph type="title"/>
          </p:nvPr>
        </p:nvSpPr>
        <p:spPr>
          <a:xfrm>
            <a:off x="1226425" y="3230275"/>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7" name="Google Shape;187;p14"/>
          <p:cNvSpPr txBox="1"/>
          <p:nvPr>
            <p:ph idx="1" type="subTitle"/>
          </p:nvPr>
        </p:nvSpPr>
        <p:spPr>
          <a:xfrm>
            <a:off x="1226400" y="1256388"/>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188" name="Shape 188"/>
        <p:cNvGrpSpPr/>
        <p:nvPr/>
      </p:nvGrpSpPr>
      <p:grpSpPr>
        <a:xfrm>
          <a:off x="0" y="0"/>
          <a:ext cx="0" cy="0"/>
          <a:chOff x="0" y="0"/>
          <a:chExt cx="0" cy="0"/>
        </a:xfrm>
      </p:grpSpPr>
      <p:sp>
        <p:nvSpPr>
          <p:cNvPr id="189" name="Google Shape;189;p1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15"/>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91" name="Google Shape;191;p15"/>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92" name="Google Shape;192;p15"/>
          <p:cNvGrpSpPr/>
          <p:nvPr/>
        </p:nvGrpSpPr>
        <p:grpSpPr>
          <a:xfrm>
            <a:off x="486650" y="544425"/>
            <a:ext cx="400150" cy="4059600"/>
            <a:chOff x="486650" y="544425"/>
            <a:chExt cx="400150" cy="4059600"/>
          </a:xfrm>
        </p:grpSpPr>
        <p:sp>
          <p:nvSpPr>
            <p:cNvPr id="193" name="Google Shape;193;p15"/>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1_1_1">
    <p:spTree>
      <p:nvGrpSpPr>
        <p:cNvPr id="203" name="Shape 203"/>
        <p:cNvGrpSpPr/>
        <p:nvPr/>
      </p:nvGrpSpPr>
      <p:grpSpPr>
        <a:xfrm>
          <a:off x="0" y="0"/>
          <a:ext cx="0" cy="0"/>
          <a:chOff x="0" y="0"/>
          <a:chExt cx="0" cy="0"/>
        </a:xfrm>
      </p:grpSpPr>
      <p:pic>
        <p:nvPicPr>
          <p:cNvPr id="204" name="Google Shape;204;p16"/>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05" name="Google Shape;205;p16"/>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206" name="Google Shape;206;p1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7" name="Shape 207"/>
        <p:cNvGrpSpPr/>
        <p:nvPr/>
      </p:nvGrpSpPr>
      <p:grpSpPr>
        <a:xfrm>
          <a:off x="0" y="0"/>
          <a:ext cx="0" cy="0"/>
          <a:chOff x="0" y="0"/>
          <a:chExt cx="0" cy="0"/>
        </a:xfrm>
      </p:grpSpPr>
      <p:pic>
        <p:nvPicPr>
          <p:cNvPr id="208" name="Google Shape;208;p17"/>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09" name="Google Shape;209;p17"/>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210" name="Google Shape;210;p17"/>
          <p:cNvGrpSpPr/>
          <p:nvPr/>
        </p:nvGrpSpPr>
        <p:grpSpPr>
          <a:xfrm>
            <a:off x="486650" y="544425"/>
            <a:ext cx="400150" cy="4059600"/>
            <a:chOff x="486650" y="544425"/>
            <a:chExt cx="400150" cy="4059600"/>
          </a:xfrm>
        </p:grpSpPr>
        <p:sp>
          <p:nvSpPr>
            <p:cNvPr id="211" name="Google Shape;211;p17"/>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txBox="1"/>
          <p:nvPr>
            <p:ph type="title"/>
          </p:nvPr>
        </p:nvSpPr>
        <p:spPr>
          <a:xfrm>
            <a:off x="1035975" y="2400375"/>
            <a:ext cx="3519600" cy="1278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7"/>
          <p:cNvSpPr txBox="1"/>
          <p:nvPr>
            <p:ph idx="1" type="subTitle"/>
          </p:nvPr>
        </p:nvSpPr>
        <p:spPr>
          <a:xfrm>
            <a:off x="1035975" y="3679125"/>
            <a:ext cx="3519600" cy="9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17"/>
          <p:cNvSpPr/>
          <p:nvPr>
            <p:ph idx="2" type="pic"/>
          </p:nvPr>
        </p:nvSpPr>
        <p:spPr>
          <a:xfrm>
            <a:off x="4975825" y="539500"/>
            <a:ext cx="3305700" cy="3305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24" name="Shape 224"/>
        <p:cNvGrpSpPr/>
        <p:nvPr/>
      </p:nvGrpSpPr>
      <p:grpSpPr>
        <a:xfrm>
          <a:off x="0" y="0"/>
          <a:ext cx="0" cy="0"/>
          <a:chOff x="0" y="0"/>
          <a:chExt cx="0" cy="0"/>
        </a:xfrm>
      </p:grpSpPr>
      <p:sp>
        <p:nvSpPr>
          <p:cNvPr id="225" name="Google Shape;225;p18"/>
          <p:cNvSpPr txBox="1"/>
          <p:nvPr>
            <p:ph type="title"/>
          </p:nvPr>
        </p:nvSpPr>
        <p:spPr>
          <a:xfrm>
            <a:off x="1166900" y="1820799"/>
            <a:ext cx="3597900" cy="696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18"/>
          <p:cNvSpPr txBox="1"/>
          <p:nvPr>
            <p:ph idx="1" type="subTitle"/>
          </p:nvPr>
        </p:nvSpPr>
        <p:spPr>
          <a:xfrm>
            <a:off x="1166900" y="2517496"/>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27" name="Google Shape;227;p18"/>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28" name="Google Shape;228;p18"/>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9" name="Shape 229"/>
        <p:cNvGrpSpPr/>
        <p:nvPr/>
      </p:nvGrpSpPr>
      <p:grpSpPr>
        <a:xfrm>
          <a:off x="0" y="0"/>
          <a:ext cx="0" cy="0"/>
          <a:chOff x="0" y="0"/>
          <a:chExt cx="0" cy="0"/>
        </a:xfrm>
      </p:grpSpPr>
      <p:sp>
        <p:nvSpPr>
          <p:cNvPr id="230" name="Google Shape;230;p19"/>
          <p:cNvSpPr txBox="1"/>
          <p:nvPr>
            <p:ph type="title"/>
          </p:nvPr>
        </p:nvSpPr>
        <p:spPr>
          <a:xfrm>
            <a:off x="4673575" y="1829204"/>
            <a:ext cx="3593400" cy="676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19"/>
          <p:cNvSpPr txBox="1"/>
          <p:nvPr>
            <p:ph idx="1" type="subTitle"/>
          </p:nvPr>
        </p:nvSpPr>
        <p:spPr>
          <a:xfrm>
            <a:off x="4673750" y="2525904"/>
            <a:ext cx="35934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32" name="Google Shape;232;p19"/>
          <p:cNvPicPr preferRelativeResize="0"/>
          <p:nvPr/>
        </p:nvPicPr>
        <p:blipFill rotWithShape="1">
          <a:blip r:embed="rId2">
            <a:alphaModFix/>
          </a:blip>
          <a:srcRect b="2597" l="21333" r="21333" t="2588"/>
          <a:stretch/>
        </p:blipFill>
        <p:spPr>
          <a:xfrm>
            <a:off x="6118558" y="359700"/>
            <a:ext cx="6416835" cy="5553500"/>
          </a:xfrm>
          <a:prstGeom prst="rect">
            <a:avLst/>
          </a:prstGeom>
          <a:noFill/>
          <a:ln>
            <a:noFill/>
          </a:ln>
        </p:spPr>
      </p:pic>
      <p:pic>
        <p:nvPicPr>
          <p:cNvPr id="233" name="Google Shape;233;p19"/>
          <p:cNvPicPr preferRelativeResize="0"/>
          <p:nvPr/>
        </p:nvPicPr>
        <p:blipFill rotWithShape="1">
          <a:blip r:embed="rId2">
            <a:alphaModFix/>
          </a:blip>
          <a:srcRect b="2597" l="21333" r="21333" t="2588"/>
          <a:stretch/>
        </p:blipFill>
        <p:spPr>
          <a:xfrm>
            <a:off x="-3779867" y="656475"/>
            <a:ext cx="6416835" cy="5553500"/>
          </a:xfrm>
          <a:prstGeom prst="rect">
            <a:avLst/>
          </a:prstGeom>
          <a:noFill/>
          <a:ln>
            <a:noFill/>
          </a:ln>
        </p:spPr>
      </p:pic>
      <p:grpSp>
        <p:nvGrpSpPr>
          <p:cNvPr id="234" name="Google Shape;234;p19"/>
          <p:cNvGrpSpPr/>
          <p:nvPr/>
        </p:nvGrpSpPr>
        <p:grpSpPr>
          <a:xfrm>
            <a:off x="486650" y="544425"/>
            <a:ext cx="400150" cy="4059600"/>
            <a:chOff x="486650" y="544425"/>
            <a:chExt cx="400150" cy="4059600"/>
          </a:xfrm>
        </p:grpSpPr>
        <p:sp>
          <p:nvSpPr>
            <p:cNvPr id="235" name="Google Shape;235;p19"/>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1_1_1_1_1_1_2">
    <p:spTree>
      <p:nvGrpSpPr>
        <p:cNvPr id="245" name="Shape 245"/>
        <p:cNvGrpSpPr/>
        <p:nvPr/>
      </p:nvGrpSpPr>
      <p:grpSpPr>
        <a:xfrm>
          <a:off x="0" y="0"/>
          <a:ext cx="0" cy="0"/>
          <a:chOff x="0" y="0"/>
          <a:chExt cx="0" cy="0"/>
        </a:xfrm>
      </p:grpSpPr>
      <p:sp>
        <p:nvSpPr>
          <p:cNvPr id="246" name="Google Shape;246;p20"/>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7" name="Google Shape;247;p20"/>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48" name="Google Shape;248;p20"/>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249" name="Google Shape;249;p20"/>
          <p:cNvGrpSpPr/>
          <p:nvPr/>
        </p:nvGrpSpPr>
        <p:grpSpPr>
          <a:xfrm>
            <a:off x="486650" y="544425"/>
            <a:ext cx="400150" cy="4059600"/>
            <a:chOff x="486650" y="544425"/>
            <a:chExt cx="400150" cy="4059600"/>
          </a:xfrm>
        </p:grpSpPr>
        <p:sp>
          <p:nvSpPr>
            <p:cNvPr id="250" name="Google Shape;250;p20"/>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0"/>
          <p:cNvSpPr txBox="1"/>
          <p:nvPr>
            <p:ph idx="1" type="subTitle"/>
          </p:nvPr>
        </p:nvSpPr>
        <p:spPr>
          <a:xfrm>
            <a:off x="1045975" y="1095076"/>
            <a:ext cx="7388100" cy="10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27" name="Google Shape;27;p3"/>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grpSp>
        <p:nvGrpSpPr>
          <p:cNvPr id="28" name="Google Shape;28;p3"/>
          <p:cNvGrpSpPr/>
          <p:nvPr/>
        </p:nvGrpSpPr>
        <p:grpSpPr>
          <a:xfrm>
            <a:off x="486650" y="544425"/>
            <a:ext cx="400150" cy="4059600"/>
            <a:chOff x="486650" y="544425"/>
            <a:chExt cx="400150" cy="4059600"/>
          </a:xfrm>
        </p:grpSpPr>
        <p:sp>
          <p:nvSpPr>
            <p:cNvPr id="29" name="Google Shape;29;p3"/>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 name="Google Shape;40;p3"/>
          <p:cNvSpPr txBox="1"/>
          <p:nvPr>
            <p:ph hasCustomPrompt="1" idx="2" type="title"/>
          </p:nvPr>
        </p:nvSpPr>
        <p:spPr>
          <a:xfrm>
            <a:off x="1291500" y="1012925"/>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1" name="Shape 261"/>
        <p:cNvGrpSpPr/>
        <p:nvPr/>
      </p:nvGrpSpPr>
      <p:grpSpPr>
        <a:xfrm>
          <a:off x="0" y="0"/>
          <a:ext cx="0" cy="0"/>
          <a:chOff x="0" y="0"/>
          <a:chExt cx="0" cy="0"/>
        </a:xfrm>
      </p:grpSpPr>
      <p:pic>
        <p:nvPicPr>
          <p:cNvPr id="262" name="Google Shape;262;p21"/>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63" name="Google Shape;263;p21"/>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264" name="Google Shape;264;p21"/>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21"/>
          <p:cNvSpPr txBox="1"/>
          <p:nvPr>
            <p:ph idx="1" type="subTitle"/>
          </p:nvPr>
        </p:nvSpPr>
        <p:spPr>
          <a:xfrm>
            <a:off x="4923075" y="2839075"/>
            <a:ext cx="2640000" cy="110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21"/>
          <p:cNvSpPr txBox="1"/>
          <p:nvPr>
            <p:ph idx="2" type="subTitle"/>
          </p:nvPr>
        </p:nvSpPr>
        <p:spPr>
          <a:xfrm>
            <a:off x="1580900" y="2839075"/>
            <a:ext cx="2640000" cy="110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21"/>
          <p:cNvSpPr txBox="1"/>
          <p:nvPr>
            <p:ph idx="3" type="subTitle"/>
          </p:nvPr>
        </p:nvSpPr>
        <p:spPr>
          <a:xfrm>
            <a:off x="1580911" y="22801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8" name="Google Shape;268;p21"/>
          <p:cNvSpPr txBox="1"/>
          <p:nvPr>
            <p:ph idx="4" type="subTitle"/>
          </p:nvPr>
        </p:nvSpPr>
        <p:spPr>
          <a:xfrm>
            <a:off x="4923089" y="22801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69" name="Shape 269"/>
        <p:cNvGrpSpPr/>
        <p:nvPr/>
      </p:nvGrpSpPr>
      <p:grpSpPr>
        <a:xfrm>
          <a:off x="0" y="0"/>
          <a:ext cx="0" cy="0"/>
          <a:chOff x="0" y="0"/>
          <a:chExt cx="0" cy="0"/>
        </a:xfrm>
      </p:grpSpPr>
      <p:pic>
        <p:nvPicPr>
          <p:cNvPr id="270" name="Google Shape;270;p22"/>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71" name="Google Shape;271;p22"/>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272" name="Google Shape;272;p22"/>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 name="Google Shape;273;p22"/>
          <p:cNvSpPr txBox="1"/>
          <p:nvPr>
            <p:ph idx="1" type="subTitle"/>
          </p:nvPr>
        </p:nvSpPr>
        <p:spPr>
          <a:xfrm>
            <a:off x="4614830" y="1667625"/>
            <a:ext cx="3420300" cy="2166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2"/>
          <p:cNvSpPr txBox="1"/>
          <p:nvPr>
            <p:ph idx="2" type="subTitle"/>
          </p:nvPr>
        </p:nvSpPr>
        <p:spPr>
          <a:xfrm>
            <a:off x="1057900" y="1667625"/>
            <a:ext cx="3420300" cy="2166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5" name="Shape 275"/>
        <p:cNvGrpSpPr/>
        <p:nvPr/>
      </p:nvGrpSpPr>
      <p:grpSpPr>
        <a:xfrm>
          <a:off x="0" y="0"/>
          <a:ext cx="0" cy="0"/>
          <a:chOff x="0" y="0"/>
          <a:chExt cx="0" cy="0"/>
        </a:xfrm>
      </p:grpSpPr>
      <p:pic>
        <p:nvPicPr>
          <p:cNvPr id="276" name="Google Shape;276;p23"/>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277" name="Google Shape;277;p23"/>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23"/>
          <p:cNvSpPr txBox="1"/>
          <p:nvPr>
            <p:ph idx="1" type="subTitle"/>
          </p:nvPr>
        </p:nvSpPr>
        <p:spPr>
          <a:xfrm>
            <a:off x="3060630" y="1660951"/>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3"/>
          <p:cNvSpPr txBox="1"/>
          <p:nvPr>
            <p:ph idx="2" type="subTitle"/>
          </p:nvPr>
        </p:nvSpPr>
        <p:spPr>
          <a:xfrm>
            <a:off x="3060630" y="2812675"/>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0" name="Google Shape;280;p23"/>
          <p:cNvSpPr txBox="1"/>
          <p:nvPr>
            <p:ph idx="3" type="subTitle"/>
          </p:nvPr>
        </p:nvSpPr>
        <p:spPr>
          <a:xfrm>
            <a:off x="3060630" y="3964400"/>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3"/>
          <p:cNvSpPr txBox="1"/>
          <p:nvPr>
            <p:ph idx="4" type="subTitle"/>
          </p:nvPr>
        </p:nvSpPr>
        <p:spPr>
          <a:xfrm>
            <a:off x="3060638" y="1306425"/>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2" name="Google Shape;282;p23"/>
          <p:cNvSpPr txBox="1"/>
          <p:nvPr>
            <p:ph idx="5" type="subTitle"/>
          </p:nvPr>
        </p:nvSpPr>
        <p:spPr>
          <a:xfrm>
            <a:off x="3060638" y="2458149"/>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 name="Google Shape;283;p23"/>
          <p:cNvSpPr txBox="1"/>
          <p:nvPr>
            <p:ph idx="6" type="subTitle"/>
          </p:nvPr>
        </p:nvSpPr>
        <p:spPr>
          <a:xfrm>
            <a:off x="3060638" y="3609874"/>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84" name="Google Shape;284;p23"/>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285" name="Google Shape;285;p23"/>
          <p:cNvGrpSpPr/>
          <p:nvPr/>
        </p:nvGrpSpPr>
        <p:grpSpPr>
          <a:xfrm>
            <a:off x="486650" y="544425"/>
            <a:ext cx="400150" cy="4059600"/>
            <a:chOff x="486650" y="544425"/>
            <a:chExt cx="400150" cy="4059600"/>
          </a:xfrm>
        </p:grpSpPr>
        <p:sp>
          <p:nvSpPr>
            <p:cNvPr id="286" name="Google Shape;286;p23"/>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6" name="Shape 296"/>
        <p:cNvGrpSpPr/>
        <p:nvPr/>
      </p:nvGrpSpPr>
      <p:grpSpPr>
        <a:xfrm>
          <a:off x="0" y="0"/>
          <a:ext cx="0" cy="0"/>
          <a:chOff x="0" y="0"/>
          <a:chExt cx="0" cy="0"/>
        </a:xfrm>
      </p:grpSpPr>
      <p:pic>
        <p:nvPicPr>
          <p:cNvPr id="297" name="Google Shape;297;p24"/>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298" name="Google Shape;298;p24"/>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
        <p:nvSpPr>
          <p:cNvPr id="299" name="Google Shape;299;p24"/>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0" name="Google Shape;300;p24"/>
          <p:cNvSpPr txBox="1"/>
          <p:nvPr>
            <p:ph idx="1" type="subTitle"/>
          </p:nvPr>
        </p:nvSpPr>
        <p:spPr>
          <a:xfrm>
            <a:off x="2242894" y="19573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4"/>
          <p:cNvSpPr txBox="1"/>
          <p:nvPr>
            <p:ph idx="2" type="subTitle"/>
          </p:nvPr>
        </p:nvSpPr>
        <p:spPr>
          <a:xfrm>
            <a:off x="5635322" y="19573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4"/>
          <p:cNvSpPr txBox="1"/>
          <p:nvPr>
            <p:ph idx="3" type="subTitle"/>
          </p:nvPr>
        </p:nvSpPr>
        <p:spPr>
          <a:xfrm>
            <a:off x="2242894" y="36002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4"/>
          <p:cNvSpPr txBox="1"/>
          <p:nvPr>
            <p:ph idx="4" type="subTitle"/>
          </p:nvPr>
        </p:nvSpPr>
        <p:spPr>
          <a:xfrm>
            <a:off x="5635322" y="36002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4"/>
          <p:cNvSpPr txBox="1"/>
          <p:nvPr>
            <p:ph idx="5" type="subTitle"/>
          </p:nvPr>
        </p:nvSpPr>
        <p:spPr>
          <a:xfrm>
            <a:off x="2242894" y="160412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5" name="Google Shape;305;p24"/>
          <p:cNvSpPr txBox="1"/>
          <p:nvPr>
            <p:ph idx="6" type="subTitle"/>
          </p:nvPr>
        </p:nvSpPr>
        <p:spPr>
          <a:xfrm>
            <a:off x="2242894" y="32471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 name="Google Shape;306;p24"/>
          <p:cNvSpPr txBox="1"/>
          <p:nvPr>
            <p:ph idx="7" type="subTitle"/>
          </p:nvPr>
        </p:nvSpPr>
        <p:spPr>
          <a:xfrm>
            <a:off x="5635319" y="160412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 name="Google Shape;307;p24"/>
          <p:cNvSpPr txBox="1"/>
          <p:nvPr>
            <p:ph idx="8" type="subTitle"/>
          </p:nvPr>
        </p:nvSpPr>
        <p:spPr>
          <a:xfrm>
            <a:off x="5635319" y="32471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spTree>
      <p:nvGrpSpPr>
        <p:cNvPr id="308" name="Shape 308"/>
        <p:cNvGrpSpPr/>
        <p:nvPr/>
      </p:nvGrpSpPr>
      <p:grpSpPr>
        <a:xfrm>
          <a:off x="0" y="0"/>
          <a:ext cx="0" cy="0"/>
          <a:chOff x="0" y="0"/>
          <a:chExt cx="0" cy="0"/>
        </a:xfrm>
      </p:grpSpPr>
      <p:pic>
        <p:nvPicPr>
          <p:cNvPr id="309" name="Google Shape;309;p25"/>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310" name="Google Shape;310;p2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25"/>
          <p:cNvSpPr txBox="1"/>
          <p:nvPr>
            <p:ph idx="1" type="subTitle"/>
          </p:nvPr>
        </p:nvSpPr>
        <p:spPr>
          <a:xfrm>
            <a:off x="4466125" y="1438125"/>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5"/>
          <p:cNvSpPr txBox="1"/>
          <p:nvPr>
            <p:ph idx="2" type="subTitle"/>
          </p:nvPr>
        </p:nvSpPr>
        <p:spPr>
          <a:xfrm>
            <a:off x="2594338" y="1438150"/>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13" name="Google Shape;313;p25"/>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314" name="Google Shape;314;p25"/>
          <p:cNvGrpSpPr/>
          <p:nvPr/>
        </p:nvGrpSpPr>
        <p:grpSpPr>
          <a:xfrm>
            <a:off x="486650" y="544425"/>
            <a:ext cx="400150" cy="4059600"/>
            <a:chOff x="486650" y="544425"/>
            <a:chExt cx="400150" cy="4059600"/>
          </a:xfrm>
        </p:grpSpPr>
        <p:sp>
          <p:nvSpPr>
            <p:cNvPr id="315" name="Google Shape;315;p2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5"/>
          <p:cNvSpPr txBox="1"/>
          <p:nvPr>
            <p:ph idx="3" type="subTitle"/>
          </p:nvPr>
        </p:nvSpPr>
        <p:spPr>
          <a:xfrm>
            <a:off x="4466125" y="2086063"/>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5"/>
          <p:cNvSpPr txBox="1"/>
          <p:nvPr>
            <p:ph idx="4" type="subTitle"/>
          </p:nvPr>
        </p:nvSpPr>
        <p:spPr>
          <a:xfrm>
            <a:off x="2594338" y="2086088"/>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25"/>
          <p:cNvSpPr txBox="1"/>
          <p:nvPr>
            <p:ph idx="5" type="subTitle"/>
          </p:nvPr>
        </p:nvSpPr>
        <p:spPr>
          <a:xfrm>
            <a:off x="4466125" y="2734000"/>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5"/>
          <p:cNvSpPr txBox="1"/>
          <p:nvPr>
            <p:ph idx="6" type="subTitle"/>
          </p:nvPr>
        </p:nvSpPr>
        <p:spPr>
          <a:xfrm>
            <a:off x="2594338" y="2734025"/>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 name="Google Shape;329;p25"/>
          <p:cNvSpPr txBox="1"/>
          <p:nvPr>
            <p:ph idx="7" type="subTitle"/>
          </p:nvPr>
        </p:nvSpPr>
        <p:spPr>
          <a:xfrm>
            <a:off x="4466125" y="3381938"/>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25"/>
          <p:cNvSpPr txBox="1"/>
          <p:nvPr>
            <p:ph idx="8" type="subTitle"/>
          </p:nvPr>
        </p:nvSpPr>
        <p:spPr>
          <a:xfrm>
            <a:off x="2594338" y="3381963"/>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9" type="subTitle"/>
          </p:nvPr>
        </p:nvSpPr>
        <p:spPr>
          <a:xfrm>
            <a:off x="4466125" y="4029875"/>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25"/>
          <p:cNvSpPr txBox="1"/>
          <p:nvPr>
            <p:ph idx="13" type="subTitle"/>
          </p:nvPr>
        </p:nvSpPr>
        <p:spPr>
          <a:xfrm>
            <a:off x="2594338" y="4029900"/>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3" name="Shape 333"/>
        <p:cNvGrpSpPr/>
        <p:nvPr/>
      </p:nvGrpSpPr>
      <p:grpSpPr>
        <a:xfrm>
          <a:off x="0" y="0"/>
          <a:ext cx="0" cy="0"/>
          <a:chOff x="0" y="0"/>
          <a:chExt cx="0" cy="0"/>
        </a:xfrm>
      </p:grpSpPr>
      <p:pic>
        <p:nvPicPr>
          <p:cNvPr id="334" name="Google Shape;334;p26"/>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335" name="Google Shape;335;p26"/>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336" name="Google Shape;336;p2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7" name="Google Shape;337;p26"/>
          <p:cNvSpPr txBox="1"/>
          <p:nvPr>
            <p:ph idx="1" type="subTitle"/>
          </p:nvPr>
        </p:nvSpPr>
        <p:spPr>
          <a:xfrm>
            <a:off x="1109152"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6"/>
          <p:cNvSpPr txBox="1"/>
          <p:nvPr>
            <p:ph idx="2" type="subTitle"/>
          </p:nvPr>
        </p:nvSpPr>
        <p:spPr>
          <a:xfrm>
            <a:off x="3579000"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26"/>
          <p:cNvSpPr txBox="1"/>
          <p:nvPr>
            <p:ph idx="3" type="subTitle"/>
          </p:nvPr>
        </p:nvSpPr>
        <p:spPr>
          <a:xfrm>
            <a:off x="1109152"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6"/>
          <p:cNvSpPr txBox="1"/>
          <p:nvPr>
            <p:ph idx="4" type="subTitle"/>
          </p:nvPr>
        </p:nvSpPr>
        <p:spPr>
          <a:xfrm>
            <a:off x="3579000"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26"/>
          <p:cNvSpPr txBox="1"/>
          <p:nvPr>
            <p:ph idx="5" type="subTitle"/>
          </p:nvPr>
        </p:nvSpPr>
        <p:spPr>
          <a:xfrm>
            <a:off x="6048848"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6"/>
          <p:cNvSpPr txBox="1"/>
          <p:nvPr>
            <p:ph idx="6" type="subTitle"/>
          </p:nvPr>
        </p:nvSpPr>
        <p:spPr>
          <a:xfrm>
            <a:off x="6048848"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6"/>
          <p:cNvSpPr txBox="1"/>
          <p:nvPr>
            <p:ph idx="7" type="subTitle"/>
          </p:nvPr>
        </p:nvSpPr>
        <p:spPr>
          <a:xfrm>
            <a:off x="1113052"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4" name="Google Shape;344;p26"/>
          <p:cNvSpPr txBox="1"/>
          <p:nvPr>
            <p:ph idx="8" type="subTitle"/>
          </p:nvPr>
        </p:nvSpPr>
        <p:spPr>
          <a:xfrm>
            <a:off x="3582900"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 name="Google Shape;345;p26"/>
          <p:cNvSpPr txBox="1"/>
          <p:nvPr>
            <p:ph idx="9" type="subTitle"/>
          </p:nvPr>
        </p:nvSpPr>
        <p:spPr>
          <a:xfrm>
            <a:off x="6052748"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6" name="Google Shape;346;p26"/>
          <p:cNvSpPr txBox="1"/>
          <p:nvPr>
            <p:ph idx="13" type="subTitle"/>
          </p:nvPr>
        </p:nvSpPr>
        <p:spPr>
          <a:xfrm>
            <a:off x="1113052"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7" name="Google Shape;347;p26"/>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 name="Google Shape;348;p26"/>
          <p:cNvSpPr txBox="1"/>
          <p:nvPr>
            <p:ph idx="15" type="subTitle"/>
          </p:nvPr>
        </p:nvSpPr>
        <p:spPr>
          <a:xfrm>
            <a:off x="6052748"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7_1">
    <p:spTree>
      <p:nvGrpSpPr>
        <p:cNvPr id="349" name="Shape 349"/>
        <p:cNvGrpSpPr/>
        <p:nvPr/>
      </p:nvGrpSpPr>
      <p:grpSpPr>
        <a:xfrm>
          <a:off x="0" y="0"/>
          <a:ext cx="0" cy="0"/>
          <a:chOff x="0" y="0"/>
          <a:chExt cx="0" cy="0"/>
        </a:xfrm>
      </p:grpSpPr>
      <p:pic>
        <p:nvPicPr>
          <p:cNvPr id="350" name="Google Shape;350;p27"/>
          <p:cNvPicPr preferRelativeResize="0"/>
          <p:nvPr/>
        </p:nvPicPr>
        <p:blipFill rotWithShape="1">
          <a:blip r:embed="rId2">
            <a:alphaModFix/>
          </a:blip>
          <a:srcRect b="2597" l="21333" r="21333" t="2588"/>
          <a:stretch/>
        </p:blipFill>
        <p:spPr>
          <a:xfrm flipH="1" rot="10800000">
            <a:off x="-3240667" y="-32600"/>
            <a:ext cx="6416835" cy="5553500"/>
          </a:xfrm>
          <a:prstGeom prst="rect">
            <a:avLst/>
          </a:prstGeom>
          <a:noFill/>
          <a:ln>
            <a:noFill/>
          </a:ln>
        </p:spPr>
      </p:pic>
      <p:pic>
        <p:nvPicPr>
          <p:cNvPr id="351" name="Google Shape;351;p27"/>
          <p:cNvPicPr preferRelativeResize="0"/>
          <p:nvPr/>
        </p:nvPicPr>
        <p:blipFill rotWithShape="1">
          <a:blip r:embed="rId2">
            <a:alphaModFix/>
          </a:blip>
          <a:srcRect b="2597" l="21333" r="21333" t="2588"/>
          <a:stretch/>
        </p:blipFill>
        <p:spPr>
          <a:xfrm flipH="1" rot="10800000">
            <a:off x="6066358" y="-2339900"/>
            <a:ext cx="6416835" cy="5553500"/>
          </a:xfrm>
          <a:prstGeom prst="rect">
            <a:avLst/>
          </a:prstGeom>
          <a:noFill/>
          <a:ln>
            <a:noFill/>
          </a:ln>
        </p:spPr>
      </p:pic>
      <p:sp>
        <p:nvSpPr>
          <p:cNvPr id="352" name="Google Shape;352;p27"/>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27"/>
          <p:cNvSpPr txBox="1"/>
          <p:nvPr>
            <p:ph idx="1" type="subTitle"/>
          </p:nvPr>
        </p:nvSpPr>
        <p:spPr>
          <a:xfrm>
            <a:off x="1035975"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7"/>
          <p:cNvSpPr txBox="1"/>
          <p:nvPr>
            <p:ph idx="2" type="subTitle"/>
          </p:nvPr>
        </p:nvSpPr>
        <p:spPr>
          <a:xfrm>
            <a:off x="2937132"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7"/>
          <p:cNvSpPr txBox="1"/>
          <p:nvPr>
            <p:ph idx="3" type="subTitle"/>
          </p:nvPr>
        </p:nvSpPr>
        <p:spPr>
          <a:xfrm>
            <a:off x="1035975"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7"/>
          <p:cNvSpPr txBox="1"/>
          <p:nvPr>
            <p:ph idx="4" type="subTitle"/>
          </p:nvPr>
        </p:nvSpPr>
        <p:spPr>
          <a:xfrm>
            <a:off x="2937132"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7"/>
          <p:cNvSpPr txBox="1"/>
          <p:nvPr>
            <p:ph idx="5" type="subTitle"/>
          </p:nvPr>
        </p:nvSpPr>
        <p:spPr>
          <a:xfrm>
            <a:off x="4838289"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7"/>
          <p:cNvSpPr txBox="1"/>
          <p:nvPr>
            <p:ph idx="6" type="subTitle"/>
          </p:nvPr>
        </p:nvSpPr>
        <p:spPr>
          <a:xfrm>
            <a:off x="4838289"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27"/>
          <p:cNvSpPr txBox="1"/>
          <p:nvPr>
            <p:ph idx="7" type="subTitle"/>
          </p:nvPr>
        </p:nvSpPr>
        <p:spPr>
          <a:xfrm>
            <a:off x="1039283"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27"/>
          <p:cNvSpPr txBox="1"/>
          <p:nvPr>
            <p:ph idx="8" type="subTitle"/>
          </p:nvPr>
        </p:nvSpPr>
        <p:spPr>
          <a:xfrm>
            <a:off x="2940437"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1" name="Google Shape;361;p27"/>
          <p:cNvSpPr txBox="1"/>
          <p:nvPr>
            <p:ph idx="9" type="subTitle"/>
          </p:nvPr>
        </p:nvSpPr>
        <p:spPr>
          <a:xfrm>
            <a:off x="4841591"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27"/>
          <p:cNvSpPr txBox="1"/>
          <p:nvPr>
            <p:ph idx="13" type="subTitle"/>
          </p:nvPr>
        </p:nvSpPr>
        <p:spPr>
          <a:xfrm>
            <a:off x="1039283"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27"/>
          <p:cNvSpPr txBox="1"/>
          <p:nvPr>
            <p:ph idx="14" type="subTitle"/>
          </p:nvPr>
        </p:nvSpPr>
        <p:spPr>
          <a:xfrm>
            <a:off x="2940437"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27"/>
          <p:cNvSpPr txBox="1"/>
          <p:nvPr>
            <p:ph idx="15" type="subTitle"/>
          </p:nvPr>
        </p:nvSpPr>
        <p:spPr>
          <a:xfrm>
            <a:off x="4841591"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5" name="Google Shape;365;p27"/>
          <p:cNvSpPr txBox="1"/>
          <p:nvPr>
            <p:ph idx="16" type="subTitle"/>
          </p:nvPr>
        </p:nvSpPr>
        <p:spPr>
          <a:xfrm>
            <a:off x="6739447"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7"/>
          <p:cNvSpPr txBox="1"/>
          <p:nvPr>
            <p:ph idx="17" type="subTitle"/>
          </p:nvPr>
        </p:nvSpPr>
        <p:spPr>
          <a:xfrm>
            <a:off x="6739447"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27"/>
          <p:cNvSpPr txBox="1"/>
          <p:nvPr>
            <p:ph idx="18" type="subTitle"/>
          </p:nvPr>
        </p:nvSpPr>
        <p:spPr>
          <a:xfrm>
            <a:off x="6742746"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8" name="Google Shape;368;p27"/>
          <p:cNvSpPr txBox="1"/>
          <p:nvPr>
            <p:ph idx="19" type="subTitle"/>
          </p:nvPr>
        </p:nvSpPr>
        <p:spPr>
          <a:xfrm>
            <a:off x="6742746"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69" name="Shape 369"/>
        <p:cNvGrpSpPr/>
        <p:nvPr/>
      </p:nvGrpSpPr>
      <p:grpSpPr>
        <a:xfrm>
          <a:off x="0" y="0"/>
          <a:ext cx="0" cy="0"/>
          <a:chOff x="0" y="0"/>
          <a:chExt cx="0" cy="0"/>
        </a:xfrm>
      </p:grpSpPr>
      <p:pic>
        <p:nvPicPr>
          <p:cNvPr id="370" name="Google Shape;370;p28"/>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371" name="Google Shape;371;p28"/>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372" name="Google Shape;372;p28"/>
          <p:cNvSpPr txBox="1"/>
          <p:nvPr>
            <p:ph hasCustomPrompt="1" type="title"/>
          </p:nvPr>
        </p:nvSpPr>
        <p:spPr>
          <a:xfrm>
            <a:off x="1035975" y="552112"/>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3" name="Google Shape;373;p28"/>
          <p:cNvSpPr txBox="1"/>
          <p:nvPr>
            <p:ph idx="1" type="subTitle"/>
          </p:nvPr>
        </p:nvSpPr>
        <p:spPr>
          <a:xfrm>
            <a:off x="1035975" y="1179150"/>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4" name="Google Shape;374;p28"/>
          <p:cNvSpPr txBox="1"/>
          <p:nvPr>
            <p:ph hasCustomPrompt="1" idx="2" type="title"/>
          </p:nvPr>
        </p:nvSpPr>
        <p:spPr>
          <a:xfrm>
            <a:off x="1035975" y="1904368"/>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5" name="Google Shape;375;p28"/>
          <p:cNvSpPr txBox="1"/>
          <p:nvPr>
            <p:ph idx="3" type="subTitle"/>
          </p:nvPr>
        </p:nvSpPr>
        <p:spPr>
          <a:xfrm>
            <a:off x="1035975" y="2531406"/>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6" name="Google Shape;376;p28"/>
          <p:cNvSpPr txBox="1"/>
          <p:nvPr>
            <p:ph hasCustomPrompt="1" idx="4" type="title"/>
          </p:nvPr>
        </p:nvSpPr>
        <p:spPr>
          <a:xfrm>
            <a:off x="1035975" y="3256624"/>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7" name="Google Shape;377;p28"/>
          <p:cNvSpPr txBox="1"/>
          <p:nvPr>
            <p:ph idx="5" type="subTitle"/>
          </p:nvPr>
        </p:nvSpPr>
        <p:spPr>
          <a:xfrm>
            <a:off x="1035975" y="3883662"/>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78" name="Shape 378"/>
        <p:cNvGrpSpPr/>
        <p:nvPr/>
      </p:nvGrpSpPr>
      <p:grpSpPr>
        <a:xfrm>
          <a:off x="0" y="0"/>
          <a:ext cx="0" cy="0"/>
          <a:chOff x="0" y="0"/>
          <a:chExt cx="0" cy="0"/>
        </a:xfrm>
      </p:grpSpPr>
      <p:sp>
        <p:nvSpPr>
          <p:cNvPr id="379" name="Google Shape;379;p29"/>
          <p:cNvSpPr txBox="1"/>
          <p:nvPr>
            <p:ph hasCustomPrompt="1" type="title"/>
          </p:nvPr>
        </p:nvSpPr>
        <p:spPr>
          <a:xfrm>
            <a:off x="1423125" y="173850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0" name="Google Shape;380;p29"/>
          <p:cNvSpPr txBox="1"/>
          <p:nvPr>
            <p:ph idx="1" type="subTitle"/>
          </p:nvPr>
        </p:nvSpPr>
        <p:spPr>
          <a:xfrm>
            <a:off x="10359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1" name="Google Shape;381;p29"/>
          <p:cNvSpPr txBox="1"/>
          <p:nvPr>
            <p:ph idx="2" type="subTitle"/>
          </p:nvPr>
        </p:nvSpPr>
        <p:spPr>
          <a:xfrm>
            <a:off x="10359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2" name="Google Shape;382;p29"/>
          <p:cNvSpPr txBox="1"/>
          <p:nvPr>
            <p:ph hasCustomPrompt="1" idx="3" type="title"/>
          </p:nvPr>
        </p:nvSpPr>
        <p:spPr>
          <a:xfrm>
            <a:off x="3894375" y="173850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3" name="Google Shape;383;p29"/>
          <p:cNvSpPr txBox="1"/>
          <p:nvPr>
            <p:ph idx="4" type="subTitle"/>
          </p:nvPr>
        </p:nvSpPr>
        <p:spPr>
          <a:xfrm>
            <a:off x="35066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4" name="Google Shape;384;p29"/>
          <p:cNvSpPr txBox="1"/>
          <p:nvPr>
            <p:ph idx="5" type="subTitle"/>
          </p:nvPr>
        </p:nvSpPr>
        <p:spPr>
          <a:xfrm>
            <a:off x="35066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5" name="Google Shape;385;p29"/>
          <p:cNvSpPr txBox="1"/>
          <p:nvPr>
            <p:ph hasCustomPrompt="1" idx="6" type="title"/>
          </p:nvPr>
        </p:nvSpPr>
        <p:spPr>
          <a:xfrm>
            <a:off x="6362750" y="173850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6" name="Google Shape;386;p29"/>
          <p:cNvSpPr txBox="1"/>
          <p:nvPr>
            <p:ph idx="7" type="subTitle"/>
          </p:nvPr>
        </p:nvSpPr>
        <p:spPr>
          <a:xfrm>
            <a:off x="59773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7" name="Google Shape;387;p29"/>
          <p:cNvSpPr txBox="1"/>
          <p:nvPr>
            <p:ph idx="8" type="subTitle"/>
          </p:nvPr>
        </p:nvSpPr>
        <p:spPr>
          <a:xfrm>
            <a:off x="59773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8" name="Google Shape;388;p29"/>
          <p:cNvSpPr txBox="1"/>
          <p:nvPr>
            <p:ph idx="9"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89" name="Google Shape;389;p29"/>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390" name="Google Shape;390;p29"/>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91" name="Shape 391"/>
        <p:cNvGrpSpPr/>
        <p:nvPr/>
      </p:nvGrpSpPr>
      <p:grpSpPr>
        <a:xfrm>
          <a:off x="0" y="0"/>
          <a:ext cx="0" cy="0"/>
          <a:chOff x="0" y="0"/>
          <a:chExt cx="0" cy="0"/>
        </a:xfrm>
      </p:grpSpPr>
      <p:pic>
        <p:nvPicPr>
          <p:cNvPr id="392" name="Google Shape;392;p30"/>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393" name="Google Shape;393;p30"/>
          <p:cNvSpPr txBox="1"/>
          <p:nvPr>
            <p:ph type="title"/>
          </p:nvPr>
        </p:nvSpPr>
        <p:spPr>
          <a:xfrm>
            <a:off x="1035975" y="6775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4" name="Google Shape;394;p30"/>
          <p:cNvSpPr txBox="1"/>
          <p:nvPr>
            <p:ph idx="1" type="subTitle"/>
          </p:nvPr>
        </p:nvSpPr>
        <p:spPr>
          <a:xfrm>
            <a:off x="1035975" y="1841450"/>
            <a:ext cx="4448100" cy="98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5" name="Google Shape;395;p30"/>
          <p:cNvSpPr txBox="1"/>
          <p:nvPr/>
        </p:nvSpPr>
        <p:spPr>
          <a:xfrm>
            <a:off x="103597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tkinson Hyperlegible"/>
                <a:ea typeface="Atkinson Hyperlegible"/>
                <a:cs typeface="Atkinson Hyperlegible"/>
                <a:sym typeface="Atkinson Hyperlegible"/>
              </a:rPr>
              <a:t>CREDITS:</a:t>
            </a:r>
            <a:r>
              <a:rPr lang="en" sz="1200">
                <a:solidFill>
                  <a:schemeClr val="dk1"/>
                </a:solidFill>
                <a:latin typeface="Atkinson Hyperlegible"/>
                <a:ea typeface="Atkinson Hyperlegible"/>
                <a:cs typeface="Atkinson Hyperlegible"/>
                <a:sym typeface="Atkinson Hyperlegible"/>
              </a:rPr>
              <a:t> This presentation template was created by </a:t>
            </a:r>
            <a:r>
              <a:rPr b="1" lang="en" sz="1200" u="sng">
                <a:solidFill>
                  <a:schemeClr val="hlink"/>
                </a:solidFill>
                <a:latin typeface="Atkinson Hyperlegible"/>
                <a:ea typeface="Atkinson Hyperlegible"/>
                <a:cs typeface="Atkinson Hyperlegible"/>
                <a:sym typeface="Atkinson Hyperlegible"/>
                <a:hlinkClick r:id="rId3"/>
              </a:rPr>
              <a:t>Slidesgo</a:t>
            </a:r>
            <a:r>
              <a:rPr lang="en" sz="1200">
                <a:solidFill>
                  <a:schemeClr val="dk1"/>
                </a:solidFill>
                <a:latin typeface="Atkinson Hyperlegible"/>
                <a:ea typeface="Atkinson Hyperlegible"/>
                <a:cs typeface="Atkinson Hyperlegible"/>
                <a:sym typeface="Atkinson Hyperlegible"/>
              </a:rPr>
              <a:t>, and includes icons by </a:t>
            </a:r>
            <a:r>
              <a:rPr b="1" lang="en" sz="1200" u="sng">
                <a:solidFill>
                  <a:schemeClr val="dk1"/>
                </a:solidFill>
                <a:latin typeface="Atkinson Hyperlegible"/>
                <a:ea typeface="Atkinson Hyperlegible"/>
                <a:cs typeface="Atkinson Hyperlegible"/>
                <a:sym typeface="Atkinson Hyperlegible"/>
                <a:hlinkClick r:id="rId4">
                  <a:extLst>
                    <a:ext uri="{A12FA001-AC4F-418D-AE19-62706E023703}">
                      <ahyp:hlinkClr val="tx"/>
                    </a:ext>
                  </a:extLst>
                </a:hlinkClick>
              </a:rPr>
              <a:t>Flaticon</a:t>
            </a:r>
            <a:r>
              <a:rPr lang="en" sz="1200">
                <a:solidFill>
                  <a:schemeClr val="dk1"/>
                </a:solidFill>
                <a:latin typeface="Atkinson Hyperlegible"/>
                <a:ea typeface="Atkinson Hyperlegible"/>
                <a:cs typeface="Atkinson Hyperlegible"/>
                <a:sym typeface="Atkinson Hyperlegible"/>
              </a:rPr>
              <a:t>, and infographics &amp; images by </a:t>
            </a:r>
            <a:r>
              <a:rPr b="1" lang="en" sz="1200" u="sng">
                <a:solidFill>
                  <a:schemeClr val="dk1"/>
                </a:solidFill>
                <a:latin typeface="Atkinson Hyperlegible"/>
                <a:ea typeface="Atkinson Hyperlegible"/>
                <a:cs typeface="Atkinson Hyperlegible"/>
                <a:sym typeface="Atkinson Hyperlegible"/>
                <a:hlinkClick r:id="rId5">
                  <a:extLst>
                    <a:ext uri="{A12FA001-AC4F-418D-AE19-62706E023703}">
                      <ahyp:hlinkClr val="tx"/>
                    </a:ext>
                  </a:extLst>
                </a:hlinkClick>
              </a:rPr>
              <a:t>Freepik</a:t>
            </a:r>
            <a:r>
              <a:rPr lang="en" sz="1200" u="sng">
                <a:solidFill>
                  <a:schemeClr val="dk1"/>
                </a:solidFill>
                <a:latin typeface="Atkinson Hyperlegible"/>
                <a:ea typeface="Atkinson Hyperlegible"/>
                <a:cs typeface="Atkinson Hyperlegible"/>
                <a:sym typeface="Atkinson Hyperlegible"/>
              </a:rPr>
              <a:t> </a:t>
            </a:r>
            <a:endParaRPr b="1" sz="1200" u="sng">
              <a:solidFill>
                <a:schemeClr val="dk1"/>
              </a:solidFill>
              <a:latin typeface="Atkinson Hyperlegible"/>
              <a:ea typeface="Atkinson Hyperlegible"/>
              <a:cs typeface="Atkinson Hyperlegible"/>
              <a:sym typeface="Atkinson Hyperlegible"/>
            </a:endParaRPr>
          </a:p>
        </p:txBody>
      </p:sp>
      <p:pic>
        <p:nvPicPr>
          <p:cNvPr id="396" name="Google Shape;396;p30"/>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397" name="Google Shape;397;p30"/>
          <p:cNvGrpSpPr/>
          <p:nvPr/>
        </p:nvGrpSpPr>
        <p:grpSpPr>
          <a:xfrm>
            <a:off x="486650" y="544425"/>
            <a:ext cx="400150" cy="4059600"/>
            <a:chOff x="486650" y="544425"/>
            <a:chExt cx="400150" cy="4059600"/>
          </a:xfrm>
        </p:grpSpPr>
        <p:sp>
          <p:nvSpPr>
            <p:cNvPr id="398" name="Google Shape;398;p30"/>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0"/>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pic>
        <p:nvPicPr>
          <p:cNvPr id="43" name="Google Shape;43;p4"/>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44" name="Google Shape;44;p4"/>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45" name="Google Shape;45;p4"/>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1035975" y="1215751"/>
            <a:ext cx="73881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47" name="Google Shape;47;p4"/>
          <p:cNvGrpSpPr/>
          <p:nvPr/>
        </p:nvGrpSpPr>
        <p:grpSpPr>
          <a:xfrm>
            <a:off x="486650" y="544425"/>
            <a:ext cx="400150" cy="4059600"/>
            <a:chOff x="486650" y="544425"/>
            <a:chExt cx="400150" cy="4059600"/>
          </a:xfrm>
        </p:grpSpPr>
        <p:sp>
          <p:nvSpPr>
            <p:cNvPr id="48" name="Google Shape;48;p4"/>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9" name="Shape 409"/>
        <p:cNvGrpSpPr/>
        <p:nvPr/>
      </p:nvGrpSpPr>
      <p:grpSpPr>
        <a:xfrm>
          <a:off x="0" y="0"/>
          <a:ext cx="0" cy="0"/>
          <a:chOff x="0" y="0"/>
          <a:chExt cx="0" cy="0"/>
        </a:xfrm>
      </p:grpSpPr>
      <p:pic>
        <p:nvPicPr>
          <p:cNvPr id="410" name="Google Shape;410;p31"/>
          <p:cNvPicPr preferRelativeResize="0"/>
          <p:nvPr/>
        </p:nvPicPr>
        <p:blipFill rotWithShape="1">
          <a:blip r:embed="rId2">
            <a:alphaModFix/>
          </a:blip>
          <a:srcRect b="2597" l="21333" r="21333" t="2588"/>
          <a:stretch/>
        </p:blipFill>
        <p:spPr>
          <a:xfrm flipH="1" rot="10800000">
            <a:off x="-3779867" y="-1099350"/>
            <a:ext cx="6416835" cy="5553500"/>
          </a:xfrm>
          <a:prstGeom prst="rect">
            <a:avLst/>
          </a:prstGeom>
          <a:noFill/>
          <a:ln>
            <a:noFill/>
          </a:ln>
        </p:spPr>
      </p:pic>
      <p:pic>
        <p:nvPicPr>
          <p:cNvPr id="411" name="Google Shape;411;p31"/>
          <p:cNvPicPr preferRelativeResize="0"/>
          <p:nvPr/>
        </p:nvPicPr>
        <p:blipFill rotWithShape="1">
          <a:blip r:embed="rId2">
            <a:alphaModFix/>
          </a:blip>
          <a:srcRect b="2597" l="21333" r="21333" t="2588"/>
          <a:stretch/>
        </p:blipFill>
        <p:spPr>
          <a:xfrm flipH="1" rot="10800000">
            <a:off x="6118558" y="2285400"/>
            <a:ext cx="6416835" cy="5553500"/>
          </a:xfrm>
          <a:prstGeom prst="rect">
            <a:avLst/>
          </a:prstGeom>
          <a:noFill/>
          <a:ln>
            <a:noFill/>
          </a:ln>
        </p:spPr>
      </p:pic>
      <p:grpSp>
        <p:nvGrpSpPr>
          <p:cNvPr id="412" name="Google Shape;412;p31"/>
          <p:cNvGrpSpPr/>
          <p:nvPr/>
        </p:nvGrpSpPr>
        <p:grpSpPr>
          <a:xfrm flipH="1">
            <a:off x="8430775" y="544425"/>
            <a:ext cx="400150" cy="4059600"/>
            <a:chOff x="486650" y="544425"/>
            <a:chExt cx="400150" cy="4059600"/>
          </a:xfrm>
        </p:grpSpPr>
        <p:sp>
          <p:nvSpPr>
            <p:cNvPr id="413" name="Google Shape;413;p31"/>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3" name="Shape 423"/>
        <p:cNvGrpSpPr/>
        <p:nvPr/>
      </p:nvGrpSpPr>
      <p:grpSpPr>
        <a:xfrm>
          <a:off x="0" y="0"/>
          <a:ext cx="0" cy="0"/>
          <a:chOff x="0" y="0"/>
          <a:chExt cx="0" cy="0"/>
        </a:xfrm>
      </p:grpSpPr>
      <p:pic>
        <p:nvPicPr>
          <p:cNvPr id="424" name="Google Shape;424;p32"/>
          <p:cNvPicPr preferRelativeResize="0"/>
          <p:nvPr/>
        </p:nvPicPr>
        <p:blipFill rotWithShape="1">
          <a:blip r:embed="rId2">
            <a:alphaModFix/>
          </a:blip>
          <a:srcRect b="2597" l="21333" r="21333" t="2588"/>
          <a:stretch/>
        </p:blipFill>
        <p:spPr>
          <a:xfrm>
            <a:off x="-3545017" y="1955625"/>
            <a:ext cx="6416835" cy="5553500"/>
          </a:xfrm>
          <a:prstGeom prst="rect">
            <a:avLst/>
          </a:prstGeom>
          <a:noFill/>
          <a:ln>
            <a:noFill/>
          </a:ln>
        </p:spPr>
      </p:pic>
      <p:pic>
        <p:nvPicPr>
          <p:cNvPr id="425" name="Google Shape;425;p32"/>
          <p:cNvPicPr preferRelativeResize="0"/>
          <p:nvPr/>
        </p:nvPicPr>
        <p:blipFill rotWithShape="1">
          <a:blip r:embed="rId2">
            <a:alphaModFix/>
          </a:blip>
          <a:srcRect b="2597" l="21333" r="21333" t="2588"/>
          <a:stretch/>
        </p:blipFill>
        <p:spPr>
          <a:xfrm>
            <a:off x="6353408" y="-1429125"/>
            <a:ext cx="6416835" cy="5553500"/>
          </a:xfrm>
          <a:prstGeom prst="rect">
            <a:avLst/>
          </a:prstGeom>
          <a:noFill/>
          <a:ln>
            <a:noFill/>
          </a:ln>
        </p:spPr>
      </p:pic>
      <p:grpSp>
        <p:nvGrpSpPr>
          <p:cNvPr id="426" name="Google Shape;426;p32"/>
          <p:cNvGrpSpPr/>
          <p:nvPr/>
        </p:nvGrpSpPr>
        <p:grpSpPr>
          <a:xfrm>
            <a:off x="713225" y="139350"/>
            <a:ext cx="7721400" cy="400150"/>
            <a:chOff x="713225" y="139350"/>
            <a:chExt cx="7721400" cy="400150"/>
          </a:xfrm>
        </p:grpSpPr>
        <p:sp>
          <p:nvSpPr>
            <p:cNvPr id="427" name="Google Shape;427;p32"/>
            <p:cNvSpPr/>
            <p:nvPr/>
          </p:nvSpPr>
          <p:spPr>
            <a:xfrm flipH="1" rot="-5400000">
              <a:off x="4499525" y="-3646950"/>
              <a:ext cx="148800" cy="77214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flipH="1" rot="-5400000">
              <a:off x="654425"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flipH="1" rot="-5400000">
              <a:off x="4497600"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flipH="1" rot="-5400000">
              <a:off x="8340775"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flipH="1" rot="-5400000">
              <a:off x="2611563" y="41395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flipH="1" rot="-5400000">
              <a:off x="6454738" y="41395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flipH="1" rot="-5400000">
              <a:off x="1671469"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flipH="1" rot="-5400000">
              <a:off x="3593056"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flipH="1" rot="-5400000">
              <a:off x="5514644"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flipH="1" rot="-5400000">
              <a:off x="7436231"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4" name="Google Shape;64;p5"/>
          <p:cNvPicPr preferRelativeResize="0"/>
          <p:nvPr/>
        </p:nvPicPr>
        <p:blipFill rotWithShape="1">
          <a:blip r:embed="rId2">
            <a:alphaModFix/>
          </a:blip>
          <a:srcRect b="2597" l="21333" r="21333" t="2588"/>
          <a:stretch/>
        </p:blipFill>
        <p:spPr>
          <a:xfrm>
            <a:off x="6118558" y="804400"/>
            <a:ext cx="6416835" cy="5553500"/>
          </a:xfrm>
          <a:prstGeom prst="rect">
            <a:avLst/>
          </a:prstGeom>
          <a:noFill/>
          <a:ln>
            <a:noFill/>
          </a:ln>
        </p:spPr>
      </p:pic>
      <p:pic>
        <p:nvPicPr>
          <p:cNvPr id="65" name="Google Shape;65;p5"/>
          <p:cNvPicPr preferRelativeResize="0"/>
          <p:nvPr/>
        </p:nvPicPr>
        <p:blipFill rotWithShape="1">
          <a:blip r:embed="rId2">
            <a:alphaModFix/>
          </a:blip>
          <a:srcRect b="2597" l="21333" r="21333" t="2588"/>
          <a:stretch/>
        </p:blipFill>
        <p:spPr>
          <a:xfrm>
            <a:off x="-3779867" y="-892075"/>
            <a:ext cx="6416835" cy="5553500"/>
          </a:xfrm>
          <a:prstGeom prst="rect">
            <a:avLst/>
          </a:prstGeom>
          <a:noFill/>
          <a:ln>
            <a:noFill/>
          </a:ln>
        </p:spPr>
      </p:pic>
      <p:grpSp>
        <p:nvGrpSpPr>
          <p:cNvPr id="66" name="Google Shape;66;p5"/>
          <p:cNvGrpSpPr/>
          <p:nvPr/>
        </p:nvGrpSpPr>
        <p:grpSpPr>
          <a:xfrm>
            <a:off x="486650" y="544425"/>
            <a:ext cx="400150" cy="4059600"/>
            <a:chOff x="486650" y="544425"/>
            <a:chExt cx="400150" cy="4059600"/>
          </a:xfrm>
        </p:grpSpPr>
        <p:sp>
          <p:nvSpPr>
            <p:cNvPr id="67" name="Google Shape;67;p5"/>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9" name="Google Shape;79;p6"/>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80" name="Google Shape;80;p6"/>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pic>
        <p:nvPicPr>
          <p:cNvPr id="82" name="Google Shape;82;p7"/>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83" name="Google Shape;83;p7"/>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
        <p:nvSpPr>
          <p:cNvPr id="84" name="Google Shape;84;p7"/>
          <p:cNvSpPr txBox="1"/>
          <p:nvPr>
            <p:ph type="title"/>
          </p:nvPr>
        </p:nvSpPr>
        <p:spPr>
          <a:xfrm>
            <a:off x="1035975" y="445025"/>
            <a:ext cx="739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7"/>
          <p:cNvSpPr txBox="1"/>
          <p:nvPr>
            <p:ph idx="1" type="subTitle"/>
          </p:nvPr>
        </p:nvSpPr>
        <p:spPr>
          <a:xfrm>
            <a:off x="4135975"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8"/>
          <p:cNvSpPr txBox="1"/>
          <p:nvPr>
            <p:ph type="title"/>
          </p:nvPr>
        </p:nvSpPr>
        <p:spPr>
          <a:xfrm>
            <a:off x="1768550" y="1452750"/>
            <a:ext cx="5607000" cy="2238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8" name="Google Shape;88;p8"/>
          <p:cNvSpPr txBox="1"/>
          <p:nvPr>
            <p:ph idx="1"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89" name="Google Shape;89;p8"/>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90" name="Google Shape;90;p8"/>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91" name="Google Shape;91;p8"/>
          <p:cNvGrpSpPr/>
          <p:nvPr/>
        </p:nvGrpSpPr>
        <p:grpSpPr>
          <a:xfrm>
            <a:off x="486650" y="544425"/>
            <a:ext cx="400150" cy="4059600"/>
            <a:chOff x="486650" y="544425"/>
            <a:chExt cx="400150" cy="4059600"/>
          </a:xfrm>
        </p:grpSpPr>
        <p:sp>
          <p:nvSpPr>
            <p:cNvPr id="92" name="Google Shape;92;p8"/>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9"/>
          <p:cNvSpPr txBox="1"/>
          <p:nvPr>
            <p:ph type="title"/>
          </p:nvPr>
        </p:nvSpPr>
        <p:spPr>
          <a:xfrm>
            <a:off x="2135550" y="1418800"/>
            <a:ext cx="4872900" cy="173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4" name="Google Shape;104;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9"/>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6" name="Google Shape;106;p9"/>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107" name="Google Shape;107;p9"/>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108" name="Google Shape;108;p9"/>
          <p:cNvGrpSpPr/>
          <p:nvPr/>
        </p:nvGrpSpPr>
        <p:grpSpPr>
          <a:xfrm>
            <a:off x="486650" y="544425"/>
            <a:ext cx="400150" cy="4059600"/>
            <a:chOff x="486650" y="544425"/>
            <a:chExt cx="400150" cy="4059600"/>
          </a:xfrm>
        </p:grpSpPr>
        <p:sp>
          <p:nvSpPr>
            <p:cNvPr id="109" name="Google Shape;109;p9"/>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txBox="1"/>
          <p:nvPr>
            <p:ph type="title"/>
          </p:nvPr>
        </p:nvSpPr>
        <p:spPr>
          <a:xfrm>
            <a:off x="720000" y="3943550"/>
            <a:ext cx="7704000" cy="6438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5975" y="445025"/>
            <a:ext cx="73947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1pPr>
            <a:lvl2pPr indent="-317500" lvl="1" marL="9144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2pPr>
            <a:lvl3pPr indent="-317500" lvl="2" marL="13716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3pPr>
            <a:lvl4pPr indent="-317500" lvl="3" marL="18288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4pPr>
            <a:lvl5pPr indent="-317500" lvl="4" marL="22860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5pPr>
            <a:lvl6pPr indent="-317500" lvl="5" marL="27432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6pPr>
            <a:lvl7pPr indent="-317500" lvl="6" marL="32004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7pPr>
            <a:lvl8pPr indent="-317500" lvl="7" marL="36576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8pPr>
            <a:lvl9pPr indent="-317500" lvl="8" marL="41148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hyperlink" Target="https://www.arcgis.com/home/item.html?id=8d2012a2016e484dafaac0451f9aea2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3"/>
          <p:cNvPicPr preferRelativeResize="0"/>
          <p:nvPr/>
        </p:nvPicPr>
        <p:blipFill>
          <a:blip r:embed="rId3">
            <a:alphaModFix/>
          </a:blip>
          <a:stretch>
            <a:fillRect/>
          </a:stretch>
        </p:blipFill>
        <p:spPr>
          <a:xfrm>
            <a:off x="1204050" y="2114819"/>
            <a:ext cx="3790850" cy="2515075"/>
          </a:xfrm>
          <a:prstGeom prst="rect">
            <a:avLst/>
          </a:prstGeom>
          <a:noFill/>
          <a:ln>
            <a:noFill/>
          </a:ln>
        </p:spPr>
      </p:pic>
      <p:sp>
        <p:nvSpPr>
          <p:cNvPr id="442" name="Google Shape;442;p33"/>
          <p:cNvSpPr txBox="1"/>
          <p:nvPr>
            <p:ph type="ctrTitle"/>
          </p:nvPr>
        </p:nvSpPr>
        <p:spPr>
          <a:xfrm>
            <a:off x="1480650" y="1094650"/>
            <a:ext cx="5604000" cy="22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900"/>
              <a:t>Team Auto-Crash</a:t>
            </a:r>
            <a:r>
              <a:rPr lang="en" sz="3300"/>
              <a:t> </a:t>
            </a:r>
            <a:endParaRPr i="1" sz="2400"/>
          </a:p>
          <a:p>
            <a:pPr indent="0" lvl="0" marL="0" rtl="0" algn="l">
              <a:spcBef>
                <a:spcPts val="0"/>
              </a:spcBef>
              <a:spcAft>
                <a:spcPts val="0"/>
              </a:spcAft>
              <a:buNone/>
            </a:pPr>
            <a:r>
              <a:rPr i="1" lang="en" sz="2400"/>
              <a:t>Chicago Car Crash Analysis</a:t>
            </a:r>
            <a:endParaRPr i="1" sz="2400"/>
          </a:p>
        </p:txBody>
      </p:sp>
      <p:sp>
        <p:nvSpPr>
          <p:cNvPr id="443" name="Google Shape;443;p33"/>
          <p:cNvSpPr txBox="1"/>
          <p:nvPr>
            <p:ph idx="1" type="subTitle"/>
          </p:nvPr>
        </p:nvSpPr>
        <p:spPr>
          <a:xfrm>
            <a:off x="1480650" y="3573075"/>
            <a:ext cx="5705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Brown, Jess Greco, Michael O’Leary, Connor Thomas</a:t>
            </a:r>
            <a:endParaRPr/>
          </a:p>
        </p:txBody>
      </p:sp>
      <p:sp>
        <p:nvSpPr>
          <p:cNvPr id="444" name="Google Shape;444;p33"/>
          <p:cNvSpPr/>
          <p:nvPr/>
        </p:nvSpPr>
        <p:spPr>
          <a:xfrm>
            <a:off x="7032575" y="186602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3"/>
          <p:cNvGrpSpPr/>
          <p:nvPr/>
        </p:nvGrpSpPr>
        <p:grpSpPr>
          <a:xfrm>
            <a:off x="1441786" y="539499"/>
            <a:ext cx="488221" cy="420306"/>
            <a:chOff x="1561036" y="311849"/>
            <a:chExt cx="488221" cy="420306"/>
          </a:xfrm>
        </p:grpSpPr>
        <p:sp>
          <p:nvSpPr>
            <p:cNvPr id="446" name="Google Shape;446;p33"/>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3"/>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r>
              <a:rPr b="1" lang="en"/>
              <a:t>2023 Feb </a:t>
            </a:r>
            <a:endParaRPr b="1"/>
          </a:p>
          <a:p>
            <a:pPr indent="0" lvl="0" marL="0" rtl="0" algn="r">
              <a:spcBef>
                <a:spcPts val="0"/>
              </a:spcBef>
              <a:spcAft>
                <a:spcPts val="0"/>
              </a:spcAft>
              <a:buNone/>
            </a:pPr>
            <a:r>
              <a:rPr lang="en"/>
              <a:t>Northwestern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txBox="1"/>
          <p:nvPr>
            <p:ph type="title"/>
          </p:nvPr>
        </p:nvSpPr>
        <p:spPr>
          <a:xfrm>
            <a:off x="229750" y="435325"/>
            <a:ext cx="2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2022 Crash Data</a:t>
            </a:r>
            <a:endParaRPr/>
          </a:p>
          <a:p>
            <a:pPr indent="0" lvl="0" marL="0" rtl="0" algn="l">
              <a:spcBef>
                <a:spcPts val="0"/>
              </a:spcBef>
              <a:spcAft>
                <a:spcPts val="0"/>
              </a:spcAft>
              <a:buNone/>
            </a:pPr>
            <a:r>
              <a:rPr lang="en" sz="1700">
                <a:solidFill>
                  <a:srgbClr val="869FB1"/>
                </a:solidFill>
              </a:rPr>
              <a:t>Where “Injury Type” =“Nonincapacitating”</a:t>
            </a:r>
            <a:endParaRPr sz="1700">
              <a:solidFill>
                <a:srgbClr val="869FB1"/>
              </a:solidFill>
            </a:endParaRPr>
          </a:p>
        </p:txBody>
      </p:sp>
      <p:pic>
        <p:nvPicPr>
          <p:cNvPr id="587" name="Google Shape;587;p42"/>
          <p:cNvPicPr preferRelativeResize="0"/>
          <p:nvPr/>
        </p:nvPicPr>
        <p:blipFill>
          <a:blip r:embed="rId3">
            <a:alphaModFix/>
          </a:blip>
          <a:stretch>
            <a:fillRect/>
          </a:stretch>
        </p:blipFill>
        <p:spPr>
          <a:xfrm>
            <a:off x="2872924" y="435325"/>
            <a:ext cx="6094675" cy="4510174"/>
          </a:xfrm>
          <a:prstGeom prst="rect">
            <a:avLst/>
          </a:prstGeom>
          <a:noFill/>
          <a:ln>
            <a:noFill/>
          </a:ln>
        </p:spPr>
      </p:pic>
      <p:pic>
        <p:nvPicPr>
          <p:cNvPr id="588" name="Google Shape;588;p42"/>
          <p:cNvPicPr preferRelativeResize="0"/>
          <p:nvPr/>
        </p:nvPicPr>
        <p:blipFill>
          <a:blip r:embed="rId4">
            <a:alphaModFix/>
          </a:blip>
          <a:stretch>
            <a:fillRect/>
          </a:stretch>
        </p:blipFill>
        <p:spPr>
          <a:xfrm>
            <a:off x="129447" y="3246500"/>
            <a:ext cx="2619875" cy="169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1035975" y="445025"/>
            <a:ext cx="768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Injury Type: Fatal vs Non-incapacitating</a:t>
            </a:r>
            <a:endParaRPr sz="2900"/>
          </a:p>
        </p:txBody>
      </p:sp>
      <p:sp>
        <p:nvSpPr>
          <p:cNvPr id="594" name="Google Shape;594;p43"/>
          <p:cNvSpPr txBox="1"/>
          <p:nvPr>
            <p:ph idx="3" type="subTitle"/>
          </p:nvPr>
        </p:nvSpPr>
        <p:spPr>
          <a:xfrm>
            <a:off x="6334475" y="3893800"/>
            <a:ext cx="25056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Non-</a:t>
            </a:r>
            <a:endParaRPr sz="1900"/>
          </a:p>
          <a:p>
            <a:pPr indent="0" lvl="0" marL="0" rtl="0" algn="r">
              <a:spcBef>
                <a:spcPts val="0"/>
              </a:spcBef>
              <a:spcAft>
                <a:spcPts val="0"/>
              </a:spcAft>
              <a:buNone/>
            </a:pPr>
            <a:r>
              <a:rPr lang="en" sz="1900"/>
              <a:t>incapacitating Injuries</a:t>
            </a:r>
            <a:endParaRPr sz="1900"/>
          </a:p>
        </p:txBody>
      </p:sp>
      <p:sp>
        <p:nvSpPr>
          <p:cNvPr id="595" name="Google Shape;595;p43"/>
          <p:cNvSpPr txBox="1"/>
          <p:nvPr>
            <p:ph idx="4" type="subTitle"/>
          </p:nvPr>
        </p:nvSpPr>
        <p:spPr>
          <a:xfrm>
            <a:off x="984700" y="2160525"/>
            <a:ext cx="1595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Fatal Injuries</a:t>
            </a:r>
            <a:endParaRPr/>
          </a:p>
        </p:txBody>
      </p:sp>
      <p:pic>
        <p:nvPicPr>
          <p:cNvPr id="596" name="Google Shape;596;p43"/>
          <p:cNvPicPr preferRelativeResize="0"/>
          <p:nvPr/>
        </p:nvPicPr>
        <p:blipFill>
          <a:blip r:embed="rId3">
            <a:alphaModFix/>
          </a:blip>
          <a:stretch>
            <a:fillRect/>
          </a:stretch>
        </p:blipFill>
        <p:spPr>
          <a:xfrm>
            <a:off x="2304475" y="1159425"/>
            <a:ext cx="5642825" cy="1692850"/>
          </a:xfrm>
          <a:prstGeom prst="rect">
            <a:avLst/>
          </a:prstGeom>
          <a:noFill/>
          <a:ln>
            <a:noFill/>
          </a:ln>
        </p:spPr>
      </p:pic>
      <p:pic>
        <p:nvPicPr>
          <p:cNvPr id="597" name="Google Shape;597;p43"/>
          <p:cNvPicPr preferRelativeResize="0"/>
          <p:nvPr/>
        </p:nvPicPr>
        <p:blipFill>
          <a:blip r:embed="rId4">
            <a:alphaModFix/>
          </a:blip>
          <a:stretch>
            <a:fillRect/>
          </a:stretch>
        </p:blipFill>
        <p:spPr>
          <a:xfrm>
            <a:off x="919625" y="3178950"/>
            <a:ext cx="5954676" cy="159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274075" y="16950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 Crash Locations</a:t>
            </a:r>
            <a:endParaRPr/>
          </a:p>
          <a:p>
            <a:pPr indent="457200" lvl="0" marL="0" rtl="0" algn="l">
              <a:spcBef>
                <a:spcPts val="0"/>
              </a:spcBef>
              <a:spcAft>
                <a:spcPts val="0"/>
              </a:spcAft>
              <a:buNone/>
            </a:pPr>
            <a:r>
              <a:rPr lang="en" sz="2000">
                <a:solidFill>
                  <a:srgbClr val="869FB1"/>
                </a:solidFill>
              </a:rPr>
              <a:t>All injury types (2018-2022)</a:t>
            </a:r>
            <a:endParaRPr sz="2000">
              <a:solidFill>
                <a:srgbClr val="869FB1"/>
              </a:solidFill>
            </a:endParaRPr>
          </a:p>
        </p:txBody>
      </p:sp>
      <p:pic>
        <p:nvPicPr>
          <p:cNvPr id="603" name="Google Shape;603;p44"/>
          <p:cNvPicPr preferRelativeResize="0"/>
          <p:nvPr/>
        </p:nvPicPr>
        <p:blipFill>
          <a:blip r:embed="rId3">
            <a:alphaModFix/>
          </a:blip>
          <a:stretch>
            <a:fillRect/>
          </a:stretch>
        </p:blipFill>
        <p:spPr>
          <a:xfrm>
            <a:off x="4176048" y="1184500"/>
            <a:ext cx="4795626" cy="3240525"/>
          </a:xfrm>
          <a:prstGeom prst="rect">
            <a:avLst/>
          </a:prstGeom>
          <a:noFill/>
          <a:ln>
            <a:noFill/>
          </a:ln>
        </p:spPr>
      </p:pic>
      <p:pic>
        <p:nvPicPr>
          <p:cNvPr id="604" name="Google Shape;604;p44"/>
          <p:cNvPicPr preferRelativeResize="0"/>
          <p:nvPr/>
        </p:nvPicPr>
        <p:blipFill>
          <a:blip r:embed="rId4">
            <a:alphaModFix/>
          </a:blip>
          <a:stretch>
            <a:fillRect/>
          </a:stretch>
        </p:blipFill>
        <p:spPr>
          <a:xfrm>
            <a:off x="274074" y="1184500"/>
            <a:ext cx="3769275" cy="822000"/>
          </a:xfrm>
          <a:prstGeom prst="rect">
            <a:avLst/>
          </a:prstGeom>
          <a:noFill/>
          <a:ln>
            <a:noFill/>
          </a:ln>
        </p:spPr>
      </p:pic>
      <p:pic>
        <p:nvPicPr>
          <p:cNvPr id="605" name="Google Shape;605;p44"/>
          <p:cNvPicPr preferRelativeResize="0"/>
          <p:nvPr/>
        </p:nvPicPr>
        <p:blipFill rotWithShape="1">
          <a:blip r:embed="rId5">
            <a:alphaModFix/>
          </a:blip>
          <a:srcRect b="12633" l="10101" r="2516" t="0"/>
          <a:stretch/>
        </p:blipFill>
        <p:spPr>
          <a:xfrm>
            <a:off x="288912" y="2090250"/>
            <a:ext cx="3739599" cy="862410"/>
          </a:xfrm>
          <a:prstGeom prst="rect">
            <a:avLst/>
          </a:prstGeom>
          <a:noFill/>
          <a:ln>
            <a:noFill/>
          </a:ln>
        </p:spPr>
      </p:pic>
      <p:pic>
        <p:nvPicPr>
          <p:cNvPr id="606" name="Google Shape;606;p44"/>
          <p:cNvPicPr preferRelativeResize="0"/>
          <p:nvPr/>
        </p:nvPicPr>
        <p:blipFill rotWithShape="1">
          <a:blip r:embed="rId6">
            <a:alphaModFix/>
          </a:blip>
          <a:srcRect b="5234" l="-1090" r="1090" t="3889"/>
          <a:stretch/>
        </p:blipFill>
        <p:spPr>
          <a:xfrm>
            <a:off x="288887" y="3965775"/>
            <a:ext cx="3739600" cy="776825"/>
          </a:xfrm>
          <a:prstGeom prst="rect">
            <a:avLst/>
          </a:prstGeom>
          <a:noFill/>
          <a:ln>
            <a:noFill/>
          </a:ln>
        </p:spPr>
      </p:pic>
      <p:pic>
        <p:nvPicPr>
          <p:cNvPr id="607" name="Google Shape;607;p44"/>
          <p:cNvPicPr preferRelativeResize="0"/>
          <p:nvPr/>
        </p:nvPicPr>
        <p:blipFill rotWithShape="1">
          <a:blip r:embed="rId7">
            <a:alphaModFix/>
          </a:blip>
          <a:srcRect b="10398" l="1584" r="0" t="5199"/>
          <a:stretch/>
        </p:blipFill>
        <p:spPr>
          <a:xfrm>
            <a:off x="274062" y="3059963"/>
            <a:ext cx="3769275" cy="7984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5"/>
          <p:cNvSpPr txBox="1"/>
          <p:nvPr>
            <p:ph type="title"/>
          </p:nvPr>
        </p:nvSpPr>
        <p:spPr>
          <a:xfrm>
            <a:off x="687300" y="222000"/>
            <a:ext cx="77694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Auto Fatalities by Age and Gender</a:t>
            </a:r>
            <a:endParaRPr sz="3200"/>
          </a:p>
        </p:txBody>
      </p:sp>
      <p:pic>
        <p:nvPicPr>
          <p:cNvPr id="613" name="Google Shape;613;p45"/>
          <p:cNvPicPr preferRelativeResize="0"/>
          <p:nvPr/>
        </p:nvPicPr>
        <p:blipFill>
          <a:blip r:embed="rId3">
            <a:alphaModFix/>
          </a:blip>
          <a:stretch>
            <a:fillRect/>
          </a:stretch>
        </p:blipFill>
        <p:spPr>
          <a:xfrm>
            <a:off x="4072175" y="2590198"/>
            <a:ext cx="3286200" cy="2180250"/>
          </a:xfrm>
          <a:prstGeom prst="rect">
            <a:avLst/>
          </a:prstGeom>
          <a:noFill/>
          <a:ln>
            <a:noFill/>
          </a:ln>
        </p:spPr>
      </p:pic>
      <p:sp>
        <p:nvSpPr>
          <p:cNvPr id="614" name="Google Shape;614;p45"/>
          <p:cNvSpPr txBox="1"/>
          <p:nvPr/>
        </p:nvSpPr>
        <p:spPr>
          <a:xfrm>
            <a:off x="591100" y="1421875"/>
            <a:ext cx="48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This section uses the automobile collision data from the City of Chicago Data Portal from the previous five years to examine the relationships of driver age and gender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to the rate of fatalities in automobile accidents.</a:t>
            </a:r>
            <a:endParaRPr>
              <a:solidFill>
                <a:schemeClr val="dk1"/>
              </a:solidFill>
              <a:latin typeface="Atkinson Hyperlegible"/>
              <a:ea typeface="Atkinson Hyperlegible"/>
              <a:cs typeface="Atkinson Hyperlegible"/>
              <a:sym typeface="Atkinson Hyperlegible"/>
            </a:endParaRPr>
          </a:p>
        </p:txBody>
      </p:sp>
      <p:grpSp>
        <p:nvGrpSpPr>
          <p:cNvPr id="615" name="Google Shape;615;p45"/>
          <p:cNvGrpSpPr/>
          <p:nvPr/>
        </p:nvGrpSpPr>
        <p:grpSpPr>
          <a:xfrm>
            <a:off x="6560511" y="3955724"/>
            <a:ext cx="488221" cy="420306"/>
            <a:chOff x="1561036" y="311849"/>
            <a:chExt cx="488221" cy="420306"/>
          </a:xfrm>
        </p:grpSpPr>
        <p:sp>
          <p:nvSpPr>
            <p:cNvPr id="616" name="Google Shape;616;p4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6"/>
          <p:cNvSpPr txBox="1"/>
          <p:nvPr>
            <p:ph type="title"/>
          </p:nvPr>
        </p:nvSpPr>
        <p:spPr>
          <a:xfrm>
            <a:off x="1035975" y="552112"/>
            <a:ext cx="46968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Data Analysis</a:t>
            </a:r>
            <a:endParaRPr sz="3200"/>
          </a:p>
        </p:txBody>
      </p:sp>
      <p:pic>
        <p:nvPicPr>
          <p:cNvPr id="623" name="Google Shape;623;p46"/>
          <p:cNvPicPr preferRelativeResize="0"/>
          <p:nvPr/>
        </p:nvPicPr>
        <p:blipFill>
          <a:blip r:embed="rId3">
            <a:alphaModFix/>
          </a:blip>
          <a:stretch>
            <a:fillRect/>
          </a:stretch>
        </p:blipFill>
        <p:spPr>
          <a:xfrm>
            <a:off x="4989950" y="1421873"/>
            <a:ext cx="3286200" cy="2180250"/>
          </a:xfrm>
          <a:prstGeom prst="rect">
            <a:avLst/>
          </a:prstGeom>
          <a:noFill/>
          <a:ln>
            <a:noFill/>
          </a:ln>
        </p:spPr>
      </p:pic>
      <p:sp>
        <p:nvSpPr>
          <p:cNvPr id="624" name="Google Shape;624;p46"/>
          <p:cNvSpPr txBox="1"/>
          <p:nvPr/>
        </p:nvSpPr>
        <p:spPr>
          <a:xfrm>
            <a:off x="1174550" y="1421875"/>
            <a:ext cx="555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For this exercise, we merged vehicle and driver CSV files from the City of Chicago Data Portal, and cleaned them </a:t>
            </a:r>
            <a:r>
              <a:rPr lang="en">
                <a:solidFill>
                  <a:schemeClr val="dk1"/>
                </a:solidFill>
                <a:latin typeface="Atkinson Hyperlegible"/>
                <a:ea typeface="Atkinson Hyperlegible"/>
                <a:cs typeface="Atkinson Hyperlegible"/>
                <a:sym typeface="Atkinson Hyperlegible"/>
              </a:rPr>
              <a:t>with</a:t>
            </a:r>
            <a:r>
              <a:rPr lang="en">
                <a:solidFill>
                  <a:schemeClr val="dk1"/>
                </a:solidFill>
                <a:latin typeface="Atkinson Hyperlegible"/>
                <a:ea typeface="Atkinson Hyperlegible"/>
                <a:cs typeface="Atkinson Hyperlegible"/>
                <a:sym typeface="Atkinson Hyperlegible"/>
              </a:rPr>
              <a:t> the following actions:</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Removing rows for gender with unknown variables- this was done to simplify the data and reduce it to a binary value. While we recognize that non-binary values are more </a:t>
            </a:r>
            <a:r>
              <a:rPr lang="en">
                <a:solidFill>
                  <a:schemeClr val="dk1"/>
                </a:solidFill>
                <a:latin typeface="Atkinson Hyperlegible"/>
                <a:ea typeface="Atkinson Hyperlegible"/>
                <a:cs typeface="Atkinson Hyperlegible"/>
                <a:sym typeface="Atkinson Hyperlegible"/>
              </a:rPr>
              <a:t>frequently</a:t>
            </a:r>
            <a:r>
              <a:rPr lang="en">
                <a:solidFill>
                  <a:schemeClr val="dk1"/>
                </a:solidFill>
                <a:latin typeface="Atkinson Hyperlegible"/>
                <a:ea typeface="Atkinson Hyperlegible"/>
                <a:cs typeface="Atkinson Hyperlegible"/>
                <a:sym typeface="Atkinson Hyperlegible"/>
              </a:rPr>
              <a:t> associated with gender- the data provided on the portal was more akin to NaN or unknown values, rather than any specific non-binary association.</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We also removed outliers from the age data, where the data most likely represented input errors again, such as negative age </a:t>
            </a:r>
            <a:r>
              <a:rPr lang="en">
                <a:solidFill>
                  <a:schemeClr val="dk1"/>
                </a:solidFill>
                <a:latin typeface="Atkinson Hyperlegible"/>
                <a:ea typeface="Atkinson Hyperlegible"/>
                <a:cs typeface="Atkinson Hyperlegible"/>
                <a:sym typeface="Atkinson Hyperlegible"/>
              </a:rPr>
              <a:t>values</a:t>
            </a:r>
            <a:r>
              <a:rPr lang="en">
                <a:solidFill>
                  <a:schemeClr val="dk1"/>
                </a:solidFill>
                <a:latin typeface="Atkinson Hyperlegible"/>
                <a:ea typeface="Atkinson Hyperlegible"/>
                <a:cs typeface="Atkinson Hyperlegible"/>
                <a:sym typeface="Atkinson Hyperlegible"/>
              </a:rPr>
              <a:t> (-47) or values too high to be plausible (130).</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Data was also limited to the previous five years, as this allowed a small enough dataset to manipulate, while mitigating PC errors associated with low memory.</a:t>
            </a:r>
            <a:endParaRPr>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7"/>
          <p:cNvSpPr txBox="1"/>
          <p:nvPr/>
        </p:nvSpPr>
        <p:spPr>
          <a:xfrm>
            <a:off x="752325" y="230300"/>
            <a:ext cx="81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Our first results were represented in a simple pie plot to visually convey our finding by percentage.</a:t>
            </a:r>
            <a:endParaRPr>
              <a:solidFill>
                <a:schemeClr val="dk1"/>
              </a:solidFill>
              <a:latin typeface="Atkinson Hyperlegible"/>
              <a:ea typeface="Atkinson Hyperlegible"/>
              <a:cs typeface="Atkinson Hyperlegible"/>
              <a:sym typeface="Atkinson Hyperlegible"/>
            </a:endParaRPr>
          </a:p>
        </p:txBody>
      </p:sp>
      <p:sp>
        <p:nvSpPr>
          <p:cNvPr id="630" name="Google Shape;630;p47"/>
          <p:cNvSpPr txBox="1"/>
          <p:nvPr/>
        </p:nvSpPr>
        <p:spPr>
          <a:xfrm>
            <a:off x="5726925" y="1189925"/>
            <a:ext cx="3000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Here’s the plot that we used for this chart: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chemeClr val="dk1"/>
                </a:solidFill>
              </a:rPr>
              <a:t>colors=['orange', 'lightblue'] </a:t>
            </a:r>
            <a:endParaRPr sz="1000">
              <a:solidFill>
                <a:schemeClr val="dk1"/>
              </a:solidFill>
            </a:endParaRPr>
          </a:p>
          <a:p>
            <a:pPr indent="0" lvl="0" marL="0" rtl="0" algn="l">
              <a:spcBef>
                <a:spcPts val="0"/>
              </a:spcBef>
              <a:spcAft>
                <a:spcPts val="0"/>
              </a:spcAft>
              <a:buNone/>
            </a:pPr>
            <a:r>
              <a:rPr lang="en" sz="1000">
                <a:solidFill>
                  <a:schemeClr val="dk1"/>
                </a:solidFill>
              </a:rPr>
              <a:t>genderdat['SEX'].value_counts().plot(kind='pie', </a:t>
            </a:r>
            <a:endParaRPr sz="1000">
              <a:solidFill>
                <a:schemeClr val="dk1"/>
              </a:solidFill>
            </a:endParaRPr>
          </a:p>
          <a:p>
            <a:pPr indent="0" lvl="0" marL="0" rtl="0" algn="l">
              <a:spcBef>
                <a:spcPts val="0"/>
              </a:spcBef>
              <a:spcAft>
                <a:spcPts val="0"/>
              </a:spcAft>
              <a:buNone/>
            </a:pPr>
            <a:r>
              <a:rPr lang="en" sz="1000">
                <a:solidFill>
                  <a:schemeClr val="dk1"/>
                </a:solidFill>
              </a:rPr>
              <a:t>                                     colors=colors,</a:t>
            </a:r>
            <a:endParaRPr sz="1000">
              <a:solidFill>
                <a:schemeClr val="dk1"/>
              </a:solidFill>
            </a:endParaRPr>
          </a:p>
          <a:p>
            <a:pPr indent="0" lvl="0" marL="0" rtl="0" algn="l">
              <a:spcBef>
                <a:spcPts val="0"/>
              </a:spcBef>
              <a:spcAft>
                <a:spcPts val="0"/>
              </a:spcAft>
              <a:buNone/>
            </a:pPr>
            <a:r>
              <a:rPr lang="en" sz="1000">
                <a:solidFill>
                  <a:schemeClr val="dk1"/>
                </a:solidFill>
              </a:rPr>
              <a:t>                                     shadow=True,  </a:t>
            </a:r>
            <a:endParaRPr sz="1000">
              <a:solidFill>
                <a:schemeClr val="dk1"/>
              </a:solidFill>
            </a:endParaRPr>
          </a:p>
          <a:p>
            <a:pPr indent="0" lvl="0" marL="0" rtl="0" algn="l">
              <a:spcBef>
                <a:spcPts val="0"/>
              </a:spcBef>
              <a:spcAft>
                <a:spcPts val="0"/>
              </a:spcAft>
              <a:buNone/>
            </a:pPr>
            <a:r>
              <a:rPr lang="en" sz="1000">
                <a:solidFill>
                  <a:schemeClr val="dk1"/>
                </a:solidFill>
              </a:rPr>
              <a:t>                                     autopct='%1.1f%%')</a:t>
            </a:r>
            <a:endParaRPr sz="1000">
              <a:solidFill>
                <a:schemeClr val="dk1"/>
              </a:solidFill>
            </a:endParaRPr>
          </a:p>
          <a:p>
            <a:pPr indent="0" lvl="0" marL="0" rtl="0" algn="l">
              <a:spcBef>
                <a:spcPts val="0"/>
              </a:spcBef>
              <a:spcAft>
                <a:spcPts val="0"/>
              </a:spcAft>
              <a:buNone/>
            </a:pPr>
            <a:r>
              <a:rPr lang="en" sz="1000">
                <a:solidFill>
                  <a:schemeClr val="dk1"/>
                </a:solidFill>
              </a:rPr>
              <a:t>plt.title('Total Car Crash Fatalities by Gender  2018-2022')</a:t>
            </a:r>
            <a:endParaRPr sz="1000">
              <a:solidFill>
                <a:schemeClr val="dk1"/>
              </a:solidFill>
            </a:endParaRPr>
          </a:p>
          <a:p>
            <a:pPr indent="0" lvl="0" marL="0" rtl="0" algn="l">
              <a:spcBef>
                <a:spcPts val="0"/>
              </a:spcBef>
              <a:spcAft>
                <a:spcPts val="0"/>
              </a:spcAft>
              <a:buNone/>
            </a:pPr>
            <a:r>
              <a:rPr lang="en" sz="1000">
                <a:solidFill>
                  <a:schemeClr val="dk1"/>
                </a:solidFill>
              </a:rPr>
              <a:t>plt.show()</a:t>
            </a:r>
            <a:endParaRPr sz="1000">
              <a:solidFill>
                <a:schemeClr val="dk1"/>
              </a:solidFill>
            </a:endParaRPr>
          </a:p>
        </p:txBody>
      </p:sp>
      <p:pic>
        <p:nvPicPr>
          <p:cNvPr id="631" name="Google Shape;631;p47"/>
          <p:cNvPicPr preferRelativeResize="0"/>
          <p:nvPr/>
        </p:nvPicPr>
        <p:blipFill>
          <a:blip r:embed="rId3">
            <a:alphaModFix/>
          </a:blip>
          <a:stretch>
            <a:fillRect/>
          </a:stretch>
        </p:blipFill>
        <p:spPr>
          <a:xfrm>
            <a:off x="1019900" y="744500"/>
            <a:ext cx="4086225" cy="389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nvSpPr>
        <p:spPr>
          <a:xfrm>
            <a:off x="406900" y="176550"/>
            <a:ext cx="80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Next, we took a look at car crash fatalities related to age, using the same limited dataset.</a:t>
            </a:r>
            <a:endParaRPr>
              <a:solidFill>
                <a:schemeClr val="dk1"/>
              </a:solidFill>
              <a:latin typeface="Atkinson Hyperlegible"/>
              <a:ea typeface="Atkinson Hyperlegible"/>
              <a:cs typeface="Atkinson Hyperlegible"/>
              <a:sym typeface="Atkinson Hyperlegible"/>
            </a:endParaRPr>
          </a:p>
        </p:txBody>
      </p:sp>
      <p:sp>
        <p:nvSpPr>
          <p:cNvPr id="637" name="Google Shape;637;p48"/>
          <p:cNvSpPr txBox="1"/>
          <p:nvPr/>
        </p:nvSpPr>
        <p:spPr>
          <a:xfrm>
            <a:off x="1972925" y="752325"/>
            <a:ext cx="5343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First, we used a simple value_counts function to generate and sort a listing of fatalities by age.</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sz="1200">
                <a:solidFill>
                  <a:schemeClr val="dk1"/>
                </a:solidFill>
                <a:latin typeface="Atkinson Hyperlegible"/>
                <a:ea typeface="Atkinson Hyperlegible"/>
                <a:cs typeface="Atkinson Hyperlegible"/>
                <a:sym typeface="Atkinson Hyperlegible"/>
              </a:rPr>
              <a:t>people_data['AGE'].value_counts().nlargest(50)</a:t>
            </a:r>
            <a:endParaRPr sz="1200">
              <a:solidFill>
                <a:schemeClr val="dk1"/>
              </a:solidFill>
              <a:latin typeface="Atkinson Hyperlegible"/>
              <a:ea typeface="Atkinson Hyperlegible"/>
              <a:cs typeface="Atkinson Hyperlegible"/>
              <a:sym typeface="Atkinson Hyperlegible"/>
            </a:endParaRPr>
          </a:p>
        </p:txBody>
      </p:sp>
      <p:sp>
        <p:nvSpPr>
          <p:cNvPr id="638" name="Google Shape;638;p48"/>
          <p:cNvSpPr txBox="1"/>
          <p:nvPr/>
        </p:nvSpPr>
        <p:spPr>
          <a:xfrm>
            <a:off x="406900" y="576750"/>
            <a:ext cx="1450800" cy="45072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100">
                <a:highlight>
                  <a:srgbClr val="FFFFFF"/>
                </a:highlight>
              </a:rPr>
              <a:t>27.0    5459</a:t>
            </a:r>
            <a:endParaRPr sz="1100">
              <a:highlight>
                <a:srgbClr val="FFFFFF"/>
              </a:highlight>
            </a:endParaRPr>
          </a:p>
          <a:p>
            <a:pPr indent="0" lvl="0" marL="0" rtl="0" algn="l">
              <a:spcBef>
                <a:spcPts val="0"/>
              </a:spcBef>
              <a:spcAft>
                <a:spcPts val="0"/>
              </a:spcAft>
              <a:buNone/>
            </a:pPr>
            <a:r>
              <a:rPr lang="en" sz="1100">
                <a:highlight>
                  <a:srgbClr val="FFFFFF"/>
                </a:highlight>
              </a:rPr>
              <a:t>25.0    5438</a:t>
            </a:r>
            <a:endParaRPr sz="1100">
              <a:highlight>
                <a:srgbClr val="FFFFFF"/>
              </a:highlight>
            </a:endParaRPr>
          </a:p>
          <a:p>
            <a:pPr indent="0" lvl="0" marL="0" rtl="0" algn="l">
              <a:spcBef>
                <a:spcPts val="0"/>
              </a:spcBef>
              <a:spcAft>
                <a:spcPts val="0"/>
              </a:spcAft>
              <a:buNone/>
            </a:pPr>
            <a:r>
              <a:rPr lang="en" sz="1100">
                <a:highlight>
                  <a:srgbClr val="FFFFFF"/>
                </a:highlight>
              </a:rPr>
              <a:t>28.0    5377</a:t>
            </a:r>
            <a:endParaRPr sz="1100">
              <a:highlight>
                <a:srgbClr val="FFFFFF"/>
              </a:highlight>
            </a:endParaRPr>
          </a:p>
          <a:p>
            <a:pPr indent="0" lvl="0" marL="0" rtl="0" algn="l">
              <a:spcBef>
                <a:spcPts val="0"/>
              </a:spcBef>
              <a:spcAft>
                <a:spcPts val="0"/>
              </a:spcAft>
              <a:buNone/>
            </a:pPr>
            <a:r>
              <a:rPr lang="en" sz="1100">
                <a:highlight>
                  <a:srgbClr val="FFFFFF"/>
                </a:highlight>
              </a:rPr>
              <a:t>26.0    5317</a:t>
            </a:r>
            <a:endParaRPr sz="1100">
              <a:highlight>
                <a:srgbClr val="FFFFFF"/>
              </a:highlight>
            </a:endParaRPr>
          </a:p>
          <a:p>
            <a:pPr indent="0" lvl="0" marL="0" rtl="0" algn="l">
              <a:spcBef>
                <a:spcPts val="0"/>
              </a:spcBef>
              <a:spcAft>
                <a:spcPts val="0"/>
              </a:spcAft>
              <a:buNone/>
            </a:pPr>
            <a:r>
              <a:rPr lang="en" sz="1100">
                <a:highlight>
                  <a:srgbClr val="FFFFFF"/>
                </a:highlight>
              </a:rPr>
              <a:t>24.0    5281</a:t>
            </a:r>
            <a:endParaRPr sz="1100">
              <a:highlight>
                <a:srgbClr val="FFFFFF"/>
              </a:highlight>
            </a:endParaRPr>
          </a:p>
          <a:p>
            <a:pPr indent="0" lvl="0" marL="0" rtl="0" algn="l">
              <a:spcBef>
                <a:spcPts val="0"/>
              </a:spcBef>
              <a:spcAft>
                <a:spcPts val="0"/>
              </a:spcAft>
              <a:buNone/>
            </a:pPr>
            <a:r>
              <a:rPr lang="en" sz="1100">
                <a:highlight>
                  <a:srgbClr val="FFFFFF"/>
                </a:highlight>
              </a:rPr>
              <a:t>29.0    5168</a:t>
            </a:r>
            <a:endParaRPr sz="1100">
              <a:highlight>
                <a:srgbClr val="FFFFFF"/>
              </a:highlight>
            </a:endParaRPr>
          </a:p>
          <a:p>
            <a:pPr indent="0" lvl="0" marL="0" rtl="0" algn="l">
              <a:spcBef>
                <a:spcPts val="0"/>
              </a:spcBef>
              <a:spcAft>
                <a:spcPts val="0"/>
              </a:spcAft>
              <a:buNone/>
            </a:pPr>
            <a:r>
              <a:rPr lang="en" sz="1100">
                <a:highlight>
                  <a:srgbClr val="FFFFFF"/>
                </a:highlight>
              </a:rPr>
              <a:t>23.0    5103</a:t>
            </a:r>
            <a:endParaRPr sz="1100">
              <a:highlight>
                <a:srgbClr val="FFFFFF"/>
              </a:highlight>
            </a:endParaRPr>
          </a:p>
          <a:p>
            <a:pPr indent="0" lvl="0" marL="0" rtl="0" algn="l">
              <a:spcBef>
                <a:spcPts val="0"/>
              </a:spcBef>
              <a:spcAft>
                <a:spcPts val="0"/>
              </a:spcAft>
              <a:buNone/>
            </a:pPr>
            <a:r>
              <a:rPr lang="en" sz="1100">
                <a:highlight>
                  <a:srgbClr val="FFFFFF"/>
                </a:highlight>
              </a:rPr>
              <a:t>30.0    4790</a:t>
            </a:r>
            <a:endParaRPr sz="1100">
              <a:highlight>
                <a:srgbClr val="FFFFFF"/>
              </a:highlight>
            </a:endParaRPr>
          </a:p>
          <a:p>
            <a:pPr indent="0" lvl="0" marL="0" rtl="0" algn="l">
              <a:spcBef>
                <a:spcPts val="0"/>
              </a:spcBef>
              <a:spcAft>
                <a:spcPts val="0"/>
              </a:spcAft>
              <a:buNone/>
            </a:pPr>
            <a:r>
              <a:rPr lang="en" sz="1100">
                <a:highlight>
                  <a:srgbClr val="FFFFFF"/>
                </a:highlight>
              </a:rPr>
              <a:t>31.0    4489</a:t>
            </a:r>
            <a:endParaRPr sz="1100">
              <a:highlight>
                <a:srgbClr val="FFFFFF"/>
              </a:highlight>
            </a:endParaRPr>
          </a:p>
          <a:p>
            <a:pPr indent="0" lvl="0" marL="0" rtl="0" algn="l">
              <a:spcBef>
                <a:spcPts val="0"/>
              </a:spcBef>
              <a:spcAft>
                <a:spcPts val="0"/>
              </a:spcAft>
              <a:buNone/>
            </a:pPr>
            <a:r>
              <a:rPr lang="en" sz="1100">
                <a:highlight>
                  <a:srgbClr val="FFFFFF"/>
                </a:highlight>
              </a:rPr>
              <a:t>22.0    4485</a:t>
            </a:r>
            <a:endParaRPr sz="1100">
              <a:highlight>
                <a:srgbClr val="FFFFFF"/>
              </a:highlight>
            </a:endParaRPr>
          </a:p>
          <a:p>
            <a:pPr indent="0" lvl="0" marL="0" rtl="0" algn="l">
              <a:spcBef>
                <a:spcPts val="0"/>
              </a:spcBef>
              <a:spcAft>
                <a:spcPts val="0"/>
              </a:spcAft>
              <a:buNone/>
            </a:pPr>
            <a:r>
              <a:rPr lang="en" sz="1100">
                <a:highlight>
                  <a:srgbClr val="FFFFFF"/>
                </a:highlight>
              </a:rPr>
              <a:t>33.0    4306</a:t>
            </a:r>
            <a:endParaRPr sz="1100">
              <a:highlight>
                <a:srgbClr val="FFFFFF"/>
              </a:highlight>
            </a:endParaRPr>
          </a:p>
          <a:p>
            <a:pPr indent="0" lvl="0" marL="0" rtl="0" algn="l">
              <a:spcBef>
                <a:spcPts val="0"/>
              </a:spcBef>
              <a:spcAft>
                <a:spcPts val="0"/>
              </a:spcAft>
              <a:buNone/>
            </a:pPr>
            <a:r>
              <a:rPr lang="en" sz="1100">
                <a:highlight>
                  <a:srgbClr val="FFFFFF"/>
                </a:highlight>
              </a:rPr>
              <a:t>32.0    4272</a:t>
            </a:r>
            <a:endParaRPr sz="1100">
              <a:highlight>
                <a:srgbClr val="FFFFFF"/>
              </a:highlight>
            </a:endParaRPr>
          </a:p>
          <a:p>
            <a:pPr indent="0" lvl="0" marL="0" rtl="0" algn="l">
              <a:spcBef>
                <a:spcPts val="0"/>
              </a:spcBef>
              <a:spcAft>
                <a:spcPts val="0"/>
              </a:spcAft>
              <a:buNone/>
            </a:pPr>
            <a:r>
              <a:rPr lang="en" sz="1100">
                <a:highlight>
                  <a:srgbClr val="FFFFFF"/>
                </a:highlight>
              </a:rPr>
              <a:t>36.0    4068</a:t>
            </a:r>
            <a:endParaRPr sz="1100">
              <a:highlight>
                <a:srgbClr val="FFFFFF"/>
              </a:highlight>
            </a:endParaRPr>
          </a:p>
          <a:p>
            <a:pPr indent="0" lvl="0" marL="0" rtl="0" algn="l">
              <a:spcBef>
                <a:spcPts val="0"/>
              </a:spcBef>
              <a:spcAft>
                <a:spcPts val="0"/>
              </a:spcAft>
              <a:buNone/>
            </a:pPr>
            <a:r>
              <a:rPr lang="en" sz="1100">
                <a:highlight>
                  <a:srgbClr val="FFFFFF"/>
                </a:highlight>
              </a:rPr>
              <a:t>35.0    4056</a:t>
            </a:r>
            <a:endParaRPr sz="1100">
              <a:highlight>
                <a:srgbClr val="FFFFFF"/>
              </a:highlight>
            </a:endParaRPr>
          </a:p>
          <a:p>
            <a:pPr indent="0" lvl="0" marL="0" rtl="0" algn="l">
              <a:spcBef>
                <a:spcPts val="0"/>
              </a:spcBef>
              <a:spcAft>
                <a:spcPts val="0"/>
              </a:spcAft>
              <a:buNone/>
            </a:pPr>
            <a:r>
              <a:rPr lang="en" sz="1100">
                <a:highlight>
                  <a:srgbClr val="FFFFFF"/>
                </a:highlight>
              </a:rPr>
              <a:t>34.0    3987</a:t>
            </a:r>
            <a:endParaRPr sz="1100">
              <a:highlight>
                <a:srgbClr val="FFFFFF"/>
              </a:highlight>
            </a:endParaRPr>
          </a:p>
          <a:p>
            <a:pPr indent="0" lvl="0" marL="0" rtl="0" algn="l">
              <a:spcBef>
                <a:spcPts val="0"/>
              </a:spcBef>
              <a:spcAft>
                <a:spcPts val="0"/>
              </a:spcAft>
              <a:buNone/>
            </a:pPr>
            <a:r>
              <a:rPr lang="en" sz="1100">
                <a:highlight>
                  <a:srgbClr val="FFFFFF"/>
                </a:highlight>
              </a:rPr>
              <a:t>21.0    3945</a:t>
            </a:r>
            <a:endParaRPr sz="1100">
              <a:highlight>
                <a:srgbClr val="FFFFFF"/>
              </a:highlight>
            </a:endParaRPr>
          </a:p>
          <a:p>
            <a:pPr indent="0" lvl="0" marL="0" rtl="0" algn="l">
              <a:spcBef>
                <a:spcPts val="0"/>
              </a:spcBef>
              <a:spcAft>
                <a:spcPts val="0"/>
              </a:spcAft>
              <a:buNone/>
            </a:pPr>
            <a:r>
              <a:rPr lang="en" sz="1100">
                <a:highlight>
                  <a:srgbClr val="FFFFFF"/>
                </a:highlight>
              </a:rPr>
              <a:t>37.0    3840</a:t>
            </a:r>
            <a:endParaRPr sz="1100">
              <a:highlight>
                <a:srgbClr val="FFFFFF"/>
              </a:highlight>
            </a:endParaRPr>
          </a:p>
          <a:p>
            <a:pPr indent="0" lvl="0" marL="0" rtl="0" algn="l">
              <a:spcBef>
                <a:spcPts val="0"/>
              </a:spcBef>
              <a:spcAft>
                <a:spcPts val="0"/>
              </a:spcAft>
              <a:buNone/>
            </a:pPr>
            <a:r>
              <a:rPr lang="en" sz="1100">
                <a:highlight>
                  <a:srgbClr val="FFFFFF"/>
                </a:highlight>
              </a:rPr>
              <a:t>38.0    3773</a:t>
            </a:r>
            <a:endParaRPr sz="1100">
              <a:highlight>
                <a:srgbClr val="FFFFFF"/>
              </a:highlight>
            </a:endParaRPr>
          </a:p>
          <a:p>
            <a:pPr indent="0" lvl="0" marL="0" rtl="0" algn="l">
              <a:spcBef>
                <a:spcPts val="0"/>
              </a:spcBef>
              <a:spcAft>
                <a:spcPts val="0"/>
              </a:spcAft>
              <a:buNone/>
            </a:pPr>
            <a:r>
              <a:rPr lang="en" sz="1100">
                <a:highlight>
                  <a:srgbClr val="FFFFFF"/>
                </a:highlight>
              </a:rPr>
              <a:t>39.0    3601</a:t>
            </a:r>
            <a:endParaRPr sz="1100">
              <a:highlight>
                <a:srgbClr val="FFFFFF"/>
              </a:highlight>
            </a:endParaRPr>
          </a:p>
          <a:p>
            <a:pPr indent="0" lvl="0" marL="0" rtl="0" algn="l">
              <a:spcBef>
                <a:spcPts val="0"/>
              </a:spcBef>
              <a:spcAft>
                <a:spcPts val="0"/>
              </a:spcAft>
              <a:buNone/>
            </a:pPr>
            <a:r>
              <a:rPr lang="en" sz="1100">
                <a:highlight>
                  <a:srgbClr val="FFFFFF"/>
                </a:highlight>
              </a:rPr>
              <a:t>20.0    3580</a:t>
            </a:r>
            <a:endParaRPr sz="1100">
              <a:highlight>
                <a:srgbClr val="FFFFFF"/>
              </a:highlight>
            </a:endParaRPr>
          </a:p>
          <a:p>
            <a:pPr indent="0" lvl="0" marL="0" rtl="0" algn="l">
              <a:spcBef>
                <a:spcPts val="0"/>
              </a:spcBef>
              <a:spcAft>
                <a:spcPts val="0"/>
              </a:spcAft>
              <a:buNone/>
            </a:pPr>
            <a:r>
              <a:rPr lang="en" sz="1100">
                <a:highlight>
                  <a:srgbClr val="FFFFFF"/>
                </a:highlight>
              </a:rPr>
              <a:t>40.0    3387</a:t>
            </a:r>
            <a:endParaRPr sz="1100">
              <a:highlight>
                <a:srgbClr val="FFFFFF"/>
              </a:highlight>
            </a:endParaRPr>
          </a:p>
          <a:p>
            <a:pPr indent="0" lvl="0" marL="0" rtl="0" algn="l">
              <a:spcBef>
                <a:spcPts val="0"/>
              </a:spcBef>
              <a:spcAft>
                <a:spcPts val="0"/>
              </a:spcAft>
              <a:buNone/>
            </a:pPr>
            <a:r>
              <a:rPr lang="en" sz="1100">
                <a:highlight>
                  <a:srgbClr val="FFFFFF"/>
                </a:highlight>
              </a:rPr>
              <a:t>41.0    3358</a:t>
            </a:r>
            <a:endParaRPr sz="1100">
              <a:highlight>
                <a:srgbClr val="FFFFFF"/>
              </a:highlight>
            </a:endParaRPr>
          </a:p>
          <a:p>
            <a:pPr indent="0" lvl="0" marL="0" rtl="0" algn="l">
              <a:spcBef>
                <a:spcPts val="0"/>
              </a:spcBef>
              <a:spcAft>
                <a:spcPts val="0"/>
              </a:spcAft>
              <a:buNone/>
            </a:pPr>
            <a:r>
              <a:rPr lang="en" sz="1100">
                <a:highlight>
                  <a:srgbClr val="FFFFFF"/>
                </a:highlight>
              </a:rPr>
              <a:t>42.0    3240</a:t>
            </a:r>
            <a:endParaRPr sz="1100">
              <a:highlight>
                <a:srgbClr val="FFFFFF"/>
              </a:highlight>
            </a:endParaRPr>
          </a:p>
          <a:p>
            <a:pPr indent="0" lvl="0" marL="0" rtl="0" algn="l">
              <a:spcBef>
                <a:spcPts val="0"/>
              </a:spcBef>
              <a:spcAft>
                <a:spcPts val="0"/>
              </a:spcAft>
              <a:buNone/>
            </a:pPr>
            <a:r>
              <a:rPr lang="en" sz="1100">
                <a:highlight>
                  <a:srgbClr val="FFFFFF"/>
                </a:highlight>
              </a:rPr>
              <a:t>47.0    3193</a:t>
            </a:r>
            <a:endParaRPr sz="1100">
              <a:highlight>
                <a:srgbClr val="FFFFFF"/>
              </a:highlight>
            </a:endParaRPr>
          </a:p>
          <a:p>
            <a:pPr indent="0" lvl="0" marL="0" rtl="0" algn="l">
              <a:spcBef>
                <a:spcPts val="0"/>
              </a:spcBef>
              <a:spcAft>
                <a:spcPts val="0"/>
              </a:spcAft>
              <a:buNone/>
            </a:pPr>
            <a:r>
              <a:rPr lang="en" sz="1100">
                <a:highlight>
                  <a:srgbClr val="FFFFFF"/>
                </a:highlight>
              </a:rPr>
              <a:t>45.0    3147</a:t>
            </a:r>
            <a:endParaRPr sz="1100">
              <a:highlight>
                <a:srgbClr val="FFFFFF"/>
              </a:highlight>
            </a:endParaRPr>
          </a:p>
          <a:p>
            <a:pPr indent="0" lvl="0" marL="0" rtl="0" algn="l">
              <a:spcBef>
                <a:spcPts val="0"/>
              </a:spcBef>
              <a:spcAft>
                <a:spcPts val="0"/>
              </a:spcAft>
              <a:buNone/>
            </a:pPr>
            <a:r>
              <a:rPr lang="en" sz="1100">
                <a:highlight>
                  <a:srgbClr val="FFFFFF"/>
                </a:highlight>
              </a:rPr>
              <a:t>48.0    3142</a:t>
            </a:r>
            <a:endParaRPr sz="1100">
              <a:highlight>
                <a:srgbClr val="FFFFFF"/>
              </a:highlight>
            </a:endParaRPr>
          </a:p>
          <a:p>
            <a:pPr indent="0" lvl="0" marL="0" rtl="0" algn="l">
              <a:spcBef>
                <a:spcPts val="0"/>
              </a:spcBef>
              <a:spcAft>
                <a:spcPts val="0"/>
              </a:spcAft>
              <a:buNone/>
            </a:pPr>
            <a:r>
              <a:rPr lang="en" sz="1100">
                <a:highlight>
                  <a:srgbClr val="FFFFFF"/>
                </a:highlight>
              </a:rPr>
              <a:t>19.0    3102</a:t>
            </a:r>
            <a:endParaRPr sz="1100">
              <a:highlight>
                <a:srgbClr val="FFFFFF"/>
              </a:highlight>
            </a:endParaRPr>
          </a:p>
          <a:p>
            <a:pPr indent="0" lvl="0" marL="0" rtl="0" algn="l">
              <a:spcBef>
                <a:spcPts val="0"/>
              </a:spcBef>
              <a:spcAft>
                <a:spcPts val="0"/>
              </a:spcAft>
              <a:buNone/>
            </a:pPr>
            <a:r>
              <a:rPr lang="en" sz="1100">
                <a:highlight>
                  <a:srgbClr val="FFFFFF"/>
                </a:highlight>
              </a:rPr>
              <a:t>43.0    3092</a:t>
            </a:r>
            <a:endParaRPr sz="1100">
              <a:highlight>
                <a:srgbClr val="FFFFFF"/>
              </a:highlight>
            </a:endParaRPr>
          </a:p>
          <a:p>
            <a:pPr indent="0" lvl="0" marL="0" rtl="0" algn="l">
              <a:spcBef>
                <a:spcPts val="0"/>
              </a:spcBef>
              <a:spcAft>
                <a:spcPts val="0"/>
              </a:spcAft>
              <a:buNone/>
            </a:pPr>
            <a:r>
              <a:rPr lang="en" sz="1100">
                <a:highlight>
                  <a:srgbClr val="FFFFFF"/>
                </a:highlight>
              </a:rPr>
              <a:t>44.0    3073</a:t>
            </a:r>
            <a:endParaRPr sz="1100">
              <a:highlight>
                <a:srgbClr val="FFFFFF"/>
              </a:highlight>
            </a:endParaRPr>
          </a:p>
          <a:p>
            <a:pPr indent="0" lvl="0" marL="0" rtl="0" algn="l">
              <a:spcBef>
                <a:spcPts val="0"/>
              </a:spcBef>
              <a:spcAft>
                <a:spcPts val="0"/>
              </a:spcAft>
              <a:buNone/>
            </a:pPr>
            <a:r>
              <a:rPr lang="en" sz="1100">
                <a:highlight>
                  <a:srgbClr val="FFFFFF"/>
                </a:highlight>
              </a:rPr>
              <a:t>46.0    3065</a:t>
            </a:r>
            <a:endParaRPr sz="1100">
              <a:highlight>
                <a:srgbClr val="FFFFFF"/>
              </a:highlight>
            </a:endParaRPr>
          </a:p>
          <a:p>
            <a:pPr indent="0" lvl="0" marL="0" rtl="0" algn="l">
              <a:spcBef>
                <a:spcPts val="0"/>
              </a:spcBef>
              <a:spcAft>
                <a:spcPts val="0"/>
              </a:spcAft>
              <a:buNone/>
            </a:pPr>
            <a:r>
              <a:rPr lang="en" sz="1100">
                <a:highlight>
                  <a:srgbClr val="FFFFFF"/>
                </a:highlight>
              </a:rPr>
              <a:t>49.0    2898</a:t>
            </a:r>
            <a:endParaRPr sz="1100">
              <a:highlight>
                <a:srgbClr val="FFFFFF"/>
              </a:highlight>
            </a:endParaRPr>
          </a:p>
          <a:p>
            <a:pPr indent="0" lvl="0" marL="0" rtl="0" algn="l">
              <a:spcBef>
                <a:spcPts val="0"/>
              </a:spcBef>
              <a:spcAft>
                <a:spcPts val="0"/>
              </a:spcAft>
              <a:buNone/>
            </a:pPr>
            <a:r>
              <a:rPr lang="en" sz="1100">
                <a:highlight>
                  <a:srgbClr val="FFFFFF"/>
                </a:highlight>
              </a:rPr>
              <a:t>51.0    2867</a:t>
            </a:r>
            <a:endParaRPr sz="1100">
              <a:highlight>
                <a:srgbClr val="FFFFFF"/>
              </a:highlight>
            </a:endParaRPr>
          </a:p>
          <a:p>
            <a:pPr indent="0" lvl="0" marL="0" rtl="0" algn="l">
              <a:spcBef>
                <a:spcPts val="0"/>
              </a:spcBef>
              <a:spcAft>
                <a:spcPts val="0"/>
              </a:spcAft>
              <a:buNone/>
            </a:pPr>
            <a:r>
              <a:rPr lang="en" sz="1100">
                <a:highlight>
                  <a:srgbClr val="FFFFFF"/>
                </a:highlight>
              </a:rPr>
              <a:t>52.0    2855</a:t>
            </a:r>
            <a:endParaRPr sz="1100">
              <a:highlight>
                <a:srgbClr val="FFFFFF"/>
              </a:highlight>
            </a:endParaRPr>
          </a:p>
          <a:p>
            <a:pPr indent="0" lvl="0" marL="0" rtl="0" algn="l">
              <a:spcBef>
                <a:spcPts val="0"/>
              </a:spcBef>
              <a:spcAft>
                <a:spcPts val="0"/>
              </a:spcAft>
              <a:buNone/>
            </a:pPr>
            <a:r>
              <a:rPr lang="en" sz="1100">
                <a:highlight>
                  <a:srgbClr val="FFFFFF"/>
                </a:highlight>
              </a:rPr>
              <a:t>50.0    2854</a:t>
            </a:r>
            <a:endParaRPr sz="1100">
              <a:highlight>
                <a:srgbClr val="FFFFFF"/>
              </a:highlight>
            </a:endParaRPr>
          </a:p>
          <a:p>
            <a:pPr indent="0" lvl="0" marL="0" rtl="0" algn="l">
              <a:spcBef>
                <a:spcPts val="0"/>
              </a:spcBef>
              <a:spcAft>
                <a:spcPts val="0"/>
              </a:spcAft>
              <a:buNone/>
            </a:pPr>
            <a:r>
              <a:rPr lang="en" sz="1100">
                <a:highlight>
                  <a:srgbClr val="FFFFFF"/>
                </a:highlight>
              </a:rPr>
              <a:t>18.0    2779</a:t>
            </a:r>
            <a:endParaRPr sz="1100">
              <a:highlight>
                <a:srgbClr val="FFFFFF"/>
              </a:highlight>
            </a:endParaRPr>
          </a:p>
          <a:p>
            <a:pPr indent="0" lvl="0" marL="0" rtl="0" algn="l">
              <a:spcBef>
                <a:spcPts val="0"/>
              </a:spcBef>
              <a:spcAft>
                <a:spcPts val="0"/>
              </a:spcAft>
              <a:buNone/>
            </a:pPr>
            <a:r>
              <a:rPr lang="en" sz="1100">
                <a:highlight>
                  <a:srgbClr val="FFFFFF"/>
                </a:highlight>
              </a:rPr>
              <a:t>54.0    2744</a:t>
            </a:r>
            <a:endParaRPr sz="1100">
              <a:highlight>
                <a:srgbClr val="FFFFFF"/>
              </a:highlight>
            </a:endParaRPr>
          </a:p>
          <a:p>
            <a:pPr indent="0" lvl="0" marL="0" rtl="0" algn="l">
              <a:spcBef>
                <a:spcPts val="0"/>
              </a:spcBef>
              <a:spcAft>
                <a:spcPts val="0"/>
              </a:spcAft>
              <a:buNone/>
            </a:pPr>
            <a:r>
              <a:rPr lang="en" sz="1100">
                <a:highlight>
                  <a:srgbClr val="FFFFFF"/>
                </a:highlight>
              </a:rPr>
              <a:t>53.0    2714</a:t>
            </a:r>
            <a:endParaRPr sz="1100">
              <a:highlight>
                <a:srgbClr val="FFFFFF"/>
              </a:highlight>
            </a:endParaRPr>
          </a:p>
          <a:p>
            <a:pPr indent="0" lvl="0" marL="0" rtl="0" algn="l">
              <a:spcBef>
                <a:spcPts val="0"/>
              </a:spcBef>
              <a:spcAft>
                <a:spcPts val="0"/>
              </a:spcAft>
              <a:buNone/>
            </a:pPr>
            <a:r>
              <a:rPr lang="en" sz="1100">
                <a:highlight>
                  <a:srgbClr val="FFFFFF"/>
                </a:highlight>
              </a:rPr>
              <a:t>55.0    2593</a:t>
            </a:r>
            <a:endParaRPr sz="1100">
              <a:highlight>
                <a:srgbClr val="FFFFFF"/>
              </a:highlight>
            </a:endParaRPr>
          </a:p>
          <a:p>
            <a:pPr indent="0" lvl="0" marL="0" rtl="0" algn="l">
              <a:spcBef>
                <a:spcPts val="0"/>
              </a:spcBef>
              <a:spcAft>
                <a:spcPts val="0"/>
              </a:spcAft>
              <a:buNone/>
            </a:pPr>
            <a:r>
              <a:rPr lang="en" sz="1100">
                <a:highlight>
                  <a:srgbClr val="FFFFFF"/>
                </a:highlight>
              </a:rPr>
              <a:t>56.0    2491</a:t>
            </a:r>
            <a:endParaRPr sz="1100">
              <a:highlight>
                <a:srgbClr val="FFFFFF"/>
              </a:highlight>
            </a:endParaRPr>
          </a:p>
          <a:p>
            <a:pPr indent="0" lvl="0" marL="0" rtl="0" algn="l">
              <a:spcBef>
                <a:spcPts val="0"/>
              </a:spcBef>
              <a:spcAft>
                <a:spcPts val="0"/>
              </a:spcAft>
              <a:buNone/>
            </a:pPr>
            <a:r>
              <a:rPr lang="en" sz="1100">
                <a:highlight>
                  <a:srgbClr val="FFFFFF"/>
                </a:highlight>
              </a:rPr>
              <a:t>57.0    2457</a:t>
            </a:r>
            <a:endParaRPr sz="1100">
              <a:highlight>
                <a:srgbClr val="FFFFFF"/>
              </a:highlight>
            </a:endParaRPr>
          </a:p>
          <a:p>
            <a:pPr indent="0" lvl="0" marL="0" rtl="0" algn="l">
              <a:spcBef>
                <a:spcPts val="0"/>
              </a:spcBef>
              <a:spcAft>
                <a:spcPts val="0"/>
              </a:spcAft>
              <a:buNone/>
            </a:pPr>
            <a:r>
              <a:rPr lang="en" sz="1100">
                <a:highlight>
                  <a:srgbClr val="FFFFFF"/>
                </a:highlight>
              </a:rPr>
              <a:t>58.0    2396</a:t>
            </a:r>
            <a:endParaRPr sz="1100">
              <a:highlight>
                <a:srgbClr val="FFFFFF"/>
              </a:highlight>
            </a:endParaRPr>
          </a:p>
          <a:p>
            <a:pPr indent="0" lvl="0" marL="0" rtl="0" algn="l">
              <a:spcBef>
                <a:spcPts val="0"/>
              </a:spcBef>
              <a:spcAft>
                <a:spcPts val="0"/>
              </a:spcAft>
              <a:buNone/>
            </a:pPr>
            <a:r>
              <a:rPr lang="en" sz="1100">
                <a:highlight>
                  <a:srgbClr val="FFFFFF"/>
                </a:highlight>
              </a:rPr>
              <a:t>0.0     2332</a:t>
            </a:r>
            <a:endParaRPr sz="1100">
              <a:highlight>
                <a:srgbClr val="FFFFFF"/>
              </a:highlight>
            </a:endParaRPr>
          </a:p>
          <a:p>
            <a:pPr indent="0" lvl="0" marL="0" rtl="0" algn="l">
              <a:spcBef>
                <a:spcPts val="0"/>
              </a:spcBef>
              <a:spcAft>
                <a:spcPts val="0"/>
              </a:spcAft>
              <a:buNone/>
            </a:pPr>
            <a:r>
              <a:rPr lang="en" sz="1100">
                <a:highlight>
                  <a:srgbClr val="FFFFFF"/>
                </a:highlight>
              </a:rPr>
              <a:t>59.0    2252</a:t>
            </a:r>
            <a:endParaRPr sz="1100">
              <a:highlight>
                <a:srgbClr val="FFFFFF"/>
              </a:highlight>
            </a:endParaRPr>
          </a:p>
          <a:p>
            <a:pPr indent="0" lvl="0" marL="0" rtl="0" algn="l">
              <a:spcBef>
                <a:spcPts val="0"/>
              </a:spcBef>
              <a:spcAft>
                <a:spcPts val="0"/>
              </a:spcAft>
              <a:buNone/>
            </a:pPr>
            <a:r>
              <a:rPr lang="en" sz="1100">
                <a:highlight>
                  <a:srgbClr val="FFFFFF"/>
                </a:highlight>
              </a:rPr>
              <a:t>60.0    2194</a:t>
            </a:r>
            <a:endParaRPr sz="1100">
              <a:highlight>
                <a:srgbClr val="FFFFFF"/>
              </a:highlight>
            </a:endParaRPr>
          </a:p>
          <a:p>
            <a:pPr indent="0" lvl="0" marL="0" rtl="0" algn="l">
              <a:spcBef>
                <a:spcPts val="0"/>
              </a:spcBef>
              <a:spcAft>
                <a:spcPts val="0"/>
              </a:spcAft>
              <a:buNone/>
            </a:pPr>
            <a:r>
              <a:rPr lang="en" sz="1100">
                <a:highlight>
                  <a:srgbClr val="FFFFFF"/>
                </a:highlight>
              </a:rPr>
              <a:t>61.0    2050</a:t>
            </a:r>
            <a:endParaRPr sz="1100">
              <a:highlight>
                <a:srgbClr val="FFFFFF"/>
              </a:highlight>
            </a:endParaRPr>
          </a:p>
          <a:p>
            <a:pPr indent="0" lvl="0" marL="0" rtl="0" algn="l">
              <a:spcBef>
                <a:spcPts val="0"/>
              </a:spcBef>
              <a:spcAft>
                <a:spcPts val="0"/>
              </a:spcAft>
              <a:buNone/>
            </a:pPr>
            <a:r>
              <a:rPr lang="en" sz="1100">
                <a:highlight>
                  <a:srgbClr val="FFFFFF"/>
                </a:highlight>
              </a:rPr>
              <a:t>62.0    1931</a:t>
            </a:r>
            <a:endParaRPr sz="1100">
              <a:highlight>
                <a:srgbClr val="FFFFFF"/>
              </a:highlight>
            </a:endParaRPr>
          </a:p>
          <a:p>
            <a:pPr indent="0" lvl="0" marL="0" rtl="0" algn="l">
              <a:spcBef>
                <a:spcPts val="0"/>
              </a:spcBef>
              <a:spcAft>
                <a:spcPts val="0"/>
              </a:spcAft>
              <a:buNone/>
            </a:pPr>
            <a:r>
              <a:rPr lang="en" sz="1100">
                <a:highlight>
                  <a:srgbClr val="FFFFFF"/>
                </a:highlight>
              </a:rPr>
              <a:t>17.0    1926</a:t>
            </a:r>
            <a:endParaRPr sz="1100">
              <a:highlight>
                <a:srgbClr val="FFFFFF"/>
              </a:highlight>
            </a:endParaRPr>
          </a:p>
          <a:p>
            <a:pPr indent="0" lvl="0" marL="0" rtl="0" algn="l">
              <a:spcBef>
                <a:spcPts val="0"/>
              </a:spcBef>
              <a:spcAft>
                <a:spcPts val="0"/>
              </a:spcAft>
              <a:buNone/>
            </a:pPr>
            <a:r>
              <a:rPr lang="en" sz="1100">
                <a:highlight>
                  <a:srgbClr val="FFFFFF"/>
                </a:highlight>
              </a:rPr>
              <a:t>63.0    1882</a:t>
            </a:r>
            <a:endParaRPr sz="1100">
              <a:highlight>
                <a:srgbClr val="FFFFFF"/>
              </a:highlight>
            </a:endParaRPr>
          </a:p>
          <a:p>
            <a:pPr indent="0" lvl="0" marL="0" rtl="0" algn="l">
              <a:spcBef>
                <a:spcPts val="0"/>
              </a:spcBef>
              <a:spcAft>
                <a:spcPts val="0"/>
              </a:spcAft>
              <a:buNone/>
            </a:pPr>
            <a:r>
              <a:rPr lang="en" sz="1100">
                <a:highlight>
                  <a:srgbClr val="FFFFFF"/>
                </a:highlight>
              </a:rPr>
              <a:t>64.0    1580</a:t>
            </a:r>
            <a:endParaRPr sz="1100">
              <a:highlight>
                <a:srgbClr val="FFFFFF"/>
              </a:highlight>
            </a:endParaRPr>
          </a:p>
          <a:p>
            <a:pPr indent="0" lvl="0" marL="0" rtl="0" algn="l">
              <a:spcBef>
                <a:spcPts val="0"/>
              </a:spcBef>
              <a:spcAft>
                <a:spcPts val="0"/>
              </a:spcAft>
              <a:buNone/>
            </a:pPr>
            <a:r>
              <a:rPr lang="en" sz="1100">
                <a:highlight>
                  <a:srgbClr val="FFFFFF"/>
                </a:highlight>
              </a:rPr>
              <a:t>65.0    1511</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Name: AGE, dtype: int64</a:t>
            </a:r>
            <a:endParaRPr sz="1100">
              <a:highlight>
                <a:srgbClr val="FFFFFF"/>
              </a:highlight>
            </a:endParaRPr>
          </a:p>
        </p:txBody>
      </p:sp>
      <p:pic>
        <p:nvPicPr>
          <p:cNvPr id="639" name="Google Shape;639;p48"/>
          <p:cNvPicPr preferRelativeResize="0"/>
          <p:nvPr/>
        </p:nvPicPr>
        <p:blipFill>
          <a:blip r:embed="rId3">
            <a:alphaModFix/>
          </a:blip>
          <a:stretch>
            <a:fillRect/>
          </a:stretch>
        </p:blipFill>
        <p:spPr>
          <a:xfrm>
            <a:off x="5108375" y="2488255"/>
            <a:ext cx="3288050" cy="21814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9"/>
          <p:cNvSpPr txBox="1"/>
          <p:nvPr/>
        </p:nvSpPr>
        <p:spPr>
          <a:xfrm>
            <a:off x="1027575" y="222625"/>
            <a:ext cx="7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We then used a bar chart to represent the same results visually.</a:t>
            </a:r>
            <a:endParaRPr>
              <a:solidFill>
                <a:schemeClr val="dk1"/>
              </a:solidFill>
              <a:latin typeface="Atkinson Hyperlegible"/>
              <a:ea typeface="Atkinson Hyperlegible"/>
              <a:cs typeface="Atkinson Hyperlegible"/>
              <a:sym typeface="Atkinson Hyperlegible"/>
            </a:endParaRPr>
          </a:p>
        </p:txBody>
      </p:sp>
      <p:pic>
        <p:nvPicPr>
          <p:cNvPr id="645" name="Google Shape;645;p49"/>
          <p:cNvPicPr preferRelativeResize="0"/>
          <p:nvPr/>
        </p:nvPicPr>
        <p:blipFill>
          <a:blip r:embed="rId3">
            <a:alphaModFix/>
          </a:blip>
          <a:stretch>
            <a:fillRect/>
          </a:stretch>
        </p:blipFill>
        <p:spPr>
          <a:xfrm>
            <a:off x="1027575" y="905725"/>
            <a:ext cx="7429541" cy="397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0"/>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further broke out the injury data by type of injury by age, using Seaborn to produce the following Violin plot.  </a:t>
            </a:r>
            <a:endParaRPr sz="1400"/>
          </a:p>
        </p:txBody>
      </p:sp>
      <p:pic>
        <p:nvPicPr>
          <p:cNvPr id="651" name="Google Shape;651;p50"/>
          <p:cNvPicPr preferRelativeResize="0"/>
          <p:nvPr/>
        </p:nvPicPr>
        <p:blipFill>
          <a:blip r:embed="rId3">
            <a:alphaModFix/>
          </a:blip>
          <a:stretch>
            <a:fillRect/>
          </a:stretch>
        </p:blipFill>
        <p:spPr>
          <a:xfrm>
            <a:off x="682100" y="1063775"/>
            <a:ext cx="745556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1"/>
          <p:cNvSpPr txBox="1"/>
          <p:nvPr>
            <p:ph type="title"/>
          </p:nvPr>
        </p:nvSpPr>
        <p:spPr>
          <a:xfrm>
            <a:off x="687300" y="222000"/>
            <a:ext cx="7769400" cy="15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Auto Fatalities by Road Attribute - </a:t>
            </a:r>
            <a:endParaRPr sz="3200"/>
          </a:p>
          <a:p>
            <a:pPr indent="0" lvl="0" marL="0" rtl="0" algn="l">
              <a:spcBef>
                <a:spcPts val="0"/>
              </a:spcBef>
              <a:spcAft>
                <a:spcPts val="0"/>
              </a:spcAft>
              <a:buNone/>
            </a:pPr>
            <a:r>
              <a:rPr lang="en" sz="2800"/>
              <a:t>Number of Lanes and Posted Speed Limit</a:t>
            </a:r>
            <a:endParaRPr sz="2800"/>
          </a:p>
        </p:txBody>
      </p:sp>
      <p:pic>
        <p:nvPicPr>
          <p:cNvPr id="657" name="Google Shape;657;p51"/>
          <p:cNvPicPr preferRelativeResize="0"/>
          <p:nvPr/>
        </p:nvPicPr>
        <p:blipFill>
          <a:blip r:embed="rId3">
            <a:alphaModFix/>
          </a:blip>
          <a:stretch>
            <a:fillRect/>
          </a:stretch>
        </p:blipFill>
        <p:spPr>
          <a:xfrm>
            <a:off x="4989950" y="1421873"/>
            <a:ext cx="3286200" cy="2180250"/>
          </a:xfrm>
          <a:prstGeom prst="rect">
            <a:avLst/>
          </a:prstGeom>
          <a:noFill/>
          <a:ln>
            <a:noFill/>
          </a:ln>
        </p:spPr>
      </p:pic>
      <p:sp>
        <p:nvSpPr>
          <p:cNvPr id="658" name="Google Shape;658;p51"/>
          <p:cNvSpPr txBox="1"/>
          <p:nvPr/>
        </p:nvSpPr>
        <p:spPr>
          <a:xfrm>
            <a:off x="977650" y="1805550"/>
            <a:ext cx="48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This section uses automobile collision data from the City of Chicago Data Portal to examine the relationships between roadway type and the rate of injuries and fatalities in automobile accidents over the past 5 years</a:t>
            </a:r>
            <a:endParaRPr>
              <a:solidFill>
                <a:schemeClr val="dk1"/>
              </a:solidFill>
              <a:latin typeface="Atkinson Hyperlegible"/>
              <a:ea typeface="Atkinson Hyperlegible"/>
              <a:cs typeface="Atkinson Hyperlegible"/>
              <a:sym typeface="Atkinson Hyperlegible"/>
            </a:endParaRPr>
          </a:p>
        </p:txBody>
      </p:sp>
      <p:sp>
        <p:nvSpPr>
          <p:cNvPr id="659" name="Google Shape;659;p51"/>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4"/>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454" name="Google Shape;454;p34"/>
          <p:cNvGrpSpPr/>
          <p:nvPr/>
        </p:nvGrpSpPr>
        <p:grpSpPr>
          <a:xfrm>
            <a:off x="7942561" y="4183699"/>
            <a:ext cx="488221" cy="420306"/>
            <a:chOff x="1561036" y="311849"/>
            <a:chExt cx="488221" cy="420306"/>
          </a:xfrm>
        </p:grpSpPr>
        <p:sp>
          <p:nvSpPr>
            <p:cNvPr id="455" name="Google Shape;455;p3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34"/>
          <p:cNvSpPr txBox="1"/>
          <p:nvPr>
            <p:ph type="title"/>
          </p:nvPr>
        </p:nvSpPr>
        <p:spPr>
          <a:xfrm>
            <a:off x="1291500" y="1968550"/>
            <a:ext cx="5976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City of Chicago Vehicle Crash Data</a:t>
            </a:r>
            <a:endParaRPr sz="4600"/>
          </a:p>
        </p:txBody>
      </p:sp>
      <p:sp>
        <p:nvSpPr>
          <p:cNvPr id="458" name="Google Shape;458;p34"/>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59" name="Google Shape;459;p34"/>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 and analysis process</a:t>
            </a:r>
            <a:endParaRPr/>
          </a:p>
          <a:p>
            <a:pPr indent="0" lvl="0" marL="0" rtl="0" algn="l">
              <a:spcBef>
                <a:spcPts val="0"/>
              </a:spcBef>
              <a:spcAft>
                <a:spcPts val="0"/>
              </a:spcAft>
              <a:buNone/>
            </a:pPr>
            <a:r>
              <a:t/>
            </a:r>
            <a:endParaRPr/>
          </a:p>
        </p:txBody>
      </p:sp>
      <p:sp>
        <p:nvSpPr>
          <p:cNvPr id="460" name="Google Shape;460;p34"/>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2"/>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First, we found that the vast majority of crashes occurred on streets with 2 or 4 lanes. </a:t>
            </a:r>
            <a:endParaRPr sz="1400"/>
          </a:p>
        </p:txBody>
      </p:sp>
      <p:pic>
        <p:nvPicPr>
          <p:cNvPr id="665" name="Google Shape;665;p52"/>
          <p:cNvPicPr preferRelativeResize="0"/>
          <p:nvPr/>
        </p:nvPicPr>
        <p:blipFill>
          <a:blip r:embed="rId3">
            <a:alphaModFix/>
          </a:blip>
          <a:stretch>
            <a:fillRect/>
          </a:stretch>
        </p:blipFill>
        <p:spPr>
          <a:xfrm>
            <a:off x="1125875" y="940900"/>
            <a:ext cx="4581476" cy="3804949"/>
          </a:xfrm>
          <a:prstGeom prst="rect">
            <a:avLst/>
          </a:prstGeom>
          <a:noFill/>
          <a:ln>
            <a:noFill/>
          </a:ln>
        </p:spPr>
      </p:pic>
      <p:sp>
        <p:nvSpPr>
          <p:cNvPr id="666" name="Google Shape;666;p52"/>
          <p:cNvSpPr/>
          <p:nvPr/>
        </p:nvSpPr>
        <p:spPr>
          <a:xfrm>
            <a:off x="7212883" y="932142"/>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3"/>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Next</a:t>
            </a:r>
            <a:r>
              <a:rPr lang="en" sz="1400"/>
              <a:t>, we found the number of car crash injuries by number of lanes </a:t>
            </a:r>
            <a:endParaRPr sz="1400"/>
          </a:p>
        </p:txBody>
      </p:sp>
      <p:pic>
        <p:nvPicPr>
          <p:cNvPr id="672" name="Google Shape;672;p53"/>
          <p:cNvPicPr preferRelativeResize="0"/>
          <p:nvPr/>
        </p:nvPicPr>
        <p:blipFill>
          <a:blip r:embed="rId3">
            <a:alphaModFix/>
          </a:blip>
          <a:stretch>
            <a:fillRect/>
          </a:stretch>
        </p:blipFill>
        <p:spPr>
          <a:xfrm>
            <a:off x="1189900" y="889675"/>
            <a:ext cx="4685600" cy="3649975"/>
          </a:xfrm>
          <a:prstGeom prst="rect">
            <a:avLst/>
          </a:prstGeom>
          <a:noFill/>
          <a:ln>
            <a:noFill/>
          </a:ln>
        </p:spPr>
      </p:pic>
      <p:grpSp>
        <p:nvGrpSpPr>
          <p:cNvPr id="673" name="Google Shape;673;p53"/>
          <p:cNvGrpSpPr/>
          <p:nvPr/>
        </p:nvGrpSpPr>
        <p:grpSpPr>
          <a:xfrm>
            <a:off x="486650" y="544425"/>
            <a:ext cx="400150" cy="4059600"/>
            <a:chOff x="486650" y="544425"/>
            <a:chExt cx="400150" cy="4059600"/>
          </a:xfrm>
        </p:grpSpPr>
        <p:sp>
          <p:nvSpPr>
            <p:cNvPr id="674" name="Google Shape;674;p53"/>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 we took a look at what percentage of car crashes resulted in injuries by number of lanes </a:t>
            </a:r>
            <a:endParaRPr sz="1400"/>
          </a:p>
        </p:txBody>
      </p:sp>
      <p:pic>
        <p:nvPicPr>
          <p:cNvPr id="689" name="Google Shape;689;p54"/>
          <p:cNvPicPr preferRelativeResize="0"/>
          <p:nvPr/>
        </p:nvPicPr>
        <p:blipFill>
          <a:blip r:embed="rId3">
            <a:alphaModFix/>
          </a:blip>
          <a:stretch>
            <a:fillRect/>
          </a:stretch>
        </p:blipFill>
        <p:spPr>
          <a:xfrm>
            <a:off x="1136750" y="947900"/>
            <a:ext cx="6933448" cy="3807526"/>
          </a:xfrm>
          <a:prstGeom prst="rect">
            <a:avLst/>
          </a:prstGeom>
          <a:noFill/>
          <a:ln>
            <a:noFill/>
          </a:ln>
        </p:spPr>
      </p:pic>
      <p:grpSp>
        <p:nvGrpSpPr>
          <p:cNvPr id="690" name="Google Shape;690;p54"/>
          <p:cNvGrpSpPr/>
          <p:nvPr/>
        </p:nvGrpSpPr>
        <p:grpSpPr>
          <a:xfrm>
            <a:off x="8030611" y="283249"/>
            <a:ext cx="488221" cy="420306"/>
            <a:chOff x="1561036" y="311849"/>
            <a:chExt cx="488221" cy="420306"/>
          </a:xfrm>
        </p:grpSpPr>
        <p:sp>
          <p:nvSpPr>
            <p:cNvPr id="691" name="Google Shape;691;p5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Zooming in on the severe injuries and fatalities</a:t>
            </a:r>
            <a:r>
              <a:rPr lang="en" sz="1400"/>
              <a:t> … </a:t>
            </a:r>
            <a:endParaRPr sz="1400"/>
          </a:p>
        </p:txBody>
      </p:sp>
      <p:pic>
        <p:nvPicPr>
          <p:cNvPr id="698" name="Google Shape;698;p55"/>
          <p:cNvPicPr preferRelativeResize="0"/>
          <p:nvPr/>
        </p:nvPicPr>
        <p:blipFill>
          <a:blip r:embed="rId3">
            <a:alphaModFix/>
          </a:blip>
          <a:stretch>
            <a:fillRect/>
          </a:stretch>
        </p:blipFill>
        <p:spPr>
          <a:xfrm>
            <a:off x="1134275" y="825025"/>
            <a:ext cx="7033248" cy="3784776"/>
          </a:xfrm>
          <a:prstGeom prst="rect">
            <a:avLst/>
          </a:prstGeom>
          <a:noFill/>
          <a:ln>
            <a:noFill/>
          </a:ln>
        </p:spPr>
      </p:pic>
      <p:grpSp>
        <p:nvGrpSpPr>
          <p:cNvPr id="699" name="Google Shape;699;p55"/>
          <p:cNvGrpSpPr/>
          <p:nvPr/>
        </p:nvGrpSpPr>
        <p:grpSpPr>
          <a:xfrm>
            <a:off x="486650" y="544425"/>
            <a:ext cx="400150" cy="4059600"/>
            <a:chOff x="486650" y="544425"/>
            <a:chExt cx="400150" cy="4059600"/>
          </a:xfrm>
        </p:grpSpPr>
        <p:sp>
          <p:nvSpPr>
            <p:cNvPr id="700" name="Google Shape;700;p5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6"/>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Next, we took a look at Severe Injuries and Fatalities by Posted Speed Limit</a:t>
            </a:r>
            <a:endParaRPr sz="1400"/>
          </a:p>
        </p:txBody>
      </p:sp>
      <p:pic>
        <p:nvPicPr>
          <p:cNvPr id="715" name="Google Shape;715;p56"/>
          <p:cNvPicPr preferRelativeResize="0"/>
          <p:nvPr/>
        </p:nvPicPr>
        <p:blipFill>
          <a:blip r:embed="rId3">
            <a:alphaModFix/>
          </a:blip>
          <a:stretch>
            <a:fillRect/>
          </a:stretch>
        </p:blipFill>
        <p:spPr>
          <a:xfrm>
            <a:off x="990600" y="855950"/>
            <a:ext cx="7210649" cy="3844626"/>
          </a:xfrm>
          <a:prstGeom prst="rect">
            <a:avLst/>
          </a:prstGeom>
          <a:noFill/>
          <a:ln>
            <a:noFill/>
          </a:ln>
        </p:spPr>
      </p:pic>
      <p:grpSp>
        <p:nvGrpSpPr>
          <p:cNvPr id="716" name="Google Shape;716;p56"/>
          <p:cNvGrpSpPr/>
          <p:nvPr/>
        </p:nvGrpSpPr>
        <p:grpSpPr>
          <a:xfrm>
            <a:off x="486650" y="544425"/>
            <a:ext cx="400150" cy="4059600"/>
            <a:chOff x="486650" y="544425"/>
            <a:chExt cx="400150" cy="4059600"/>
          </a:xfrm>
        </p:grpSpPr>
        <p:sp>
          <p:nvSpPr>
            <p:cNvPr id="717" name="Google Shape;717;p56"/>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7"/>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Zooming in on just the fatalities … </a:t>
            </a:r>
            <a:endParaRPr sz="1400"/>
          </a:p>
        </p:txBody>
      </p:sp>
      <p:pic>
        <p:nvPicPr>
          <p:cNvPr id="732" name="Google Shape;732;p57"/>
          <p:cNvPicPr preferRelativeResize="0"/>
          <p:nvPr/>
        </p:nvPicPr>
        <p:blipFill>
          <a:blip r:embed="rId3">
            <a:alphaModFix/>
          </a:blip>
          <a:stretch>
            <a:fillRect/>
          </a:stretch>
        </p:blipFill>
        <p:spPr>
          <a:xfrm>
            <a:off x="990600" y="855950"/>
            <a:ext cx="7330725" cy="3863700"/>
          </a:xfrm>
          <a:prstGeom prst="rect">
            <a:avLst/>
          </a:prstGeom>
          <a:noFill/>
          <a:ln>
            <a:noFill/>
          </a:ln>
        </p:spPr>
      </p:pic>
      <p:grpSp>
        <p:nvGrpSpPr>
          <p:cNvPr id="733" name="Google Shape;733;p57"/>
          <p:cNvGrpSpPr/>
          <p:nvPr/>
        </p:nvGrpSpPr>
        <p:grpSpPr>
          <a:xfrm>
            <a:off x="486650" y="544425"/>
            <a:ext cx="400150" cy="4059600"/>
            <a:chOff x="486650" y="544425"/>
            <a:chExt cx="400150" cy="4059600"/>
          </a:xfrm>
        </p:grpSpPr>
        <p:sp>
          <p:nvSpPr>
            <p:cNvPr id="734" name="Google Shape;734;p57"/>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7"/>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7"/>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7"/>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7"/>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7"/>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7"/>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8"/>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Chicago Auto Fatalities vs. the National Average</a:t>
            </a:r>
            <a:endParaRPr sz="1400"/>
          </a:p>
        </p:txBody>
      </p:sp>
      <p:pic>
        <p:nvPicPr>
          <p:cNvPr id="749" name="Google Shape;749;p58"/>
          <p:cNvPicPr preferRelativeResize="0"/>
          <p:nvPr/>
        </p:nvPicPr>
        <p:blipFill>
          <a:blip r:embed="rId3">
            <a:alphaModFix/>
          </a:blip>
          <a:stretch>
            <a:fillRect/>
          </a:stretch>
        </p:blipFill>
        <p:spPr>
          <a:xfrm>
            <a:off x="1066800" y="779750"/>
            <a:ext cx="7101191" cy="4058949"/>
          </a:xfrm>
          <a:prstGeom prst="rect">
            <a:avLst/>
          </a:prstGeom>
          <a:noFill/>
          <a:ln>
            <a:noFill/>
          </a:ln>
        </p:spPr>
      </p:pic>
      <p:grpSp>
        <p:nvGrpSpPr>
          <p:cNvPr id="750" name="Google Shape;750;p58"/>
          <p:cNvGrpSpPr/>
          <p:nvPr/>
        </p:nvGrpSpPr>
        <p:grpSpPr>
          <a:xfrm>
            <a:off x="486650" y="544425"/>
            <a:ext cx="400150" cy="4059600"/>
            <a:chOff x="486650" y="544425"/>
            <a:chExt cx="400150" cy="4059600"/>
          </a:xfrm>
        </p:grpSpPr>
        <p:sp>
          <p:nvSpPr>
            <p:cNvPr id="751" name="Google Shape;751;p58"/>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8"/>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8"/>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8"/>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8"/>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8"/>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59"/>
          <p:cNvPicPr preferRelativeResize="0"/>
          <p:nvPr/>
        </p:nvPicPr>
        <p:blipFill rotWithShape="1">
          <a:blip r:embed="rId3">
            <a:alphaModFix/>
          </a:blip>
          <a:srcRect b="0" l="5476" r="5467" t="0"/>
          <a:stretch/>
        </p:blipFill>
        <p:spPr>
          <a:xfrm>
            <a:off x="943212" y="1323600"/>
            <a:ext cx="5940265" cy="3623125"/>
          </a:xfrm>
          <a:prstGeom prst="rect">
            <a:avLst/>
          </a:prstGeom>
          <a:noFill/>
          <a:ln cap="flat" cmpd="sng" w="9525">
            <a:solidFill>
              <a:schemeClr val="dk1"/>
            </a:solidFill>
            <a:prstDash val="solid"/>
            <a:round/>
            <a:headEnd len="sm" w="sm" type="none"/>
            <a:tailEnd len="sm" w="sm" type="none"/>
          </a:ln>
        </p:spPr>
      </p:pic>
      <p:sp>
        <p:nvSpPr>
          <p:cNvPr id="766" name="Google Shape;766;p59"/>
          <p:cNvSpPr txBox="1"/>
          <p:nvPr>
            <p:ph type="title"/>
          </p:nvPr>
        </p:nvSpPr>
        <p:spPr>
          <a:xfrm>
            <a:off x="1765938" y="627000"/>
            <a:ext cx="42948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Zip Code Analysis</a:t>
            </a:r>
            <a:endParaRPr/>
          </a:p>
        </p:txBody>
      </p:sp>
      <p:sp>
        <p:nvSpPr>
          <p:cNvPr id="767" name="Google Shape;767;p59"/>
          <p:cNvSpPr txBox="1"/>
          <p:nvPr>
            <p:ph idx="1" type="subTitle"/>
          </p:nvPr>
        </p:nvSpPr>
        <p:spPr>
          <a:xfrm>
            <a:off x="7116075" y="959812"/>
            <a:ext cx="1671300" cy="3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numbers of crashes and injury/fatality rates concentrated around I-57/I-94 Interchange and Midway Airport (60629, 60619, 60632, 60633)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Geographic data gathered from &lt;</a:t>
            </a:r>
            <a:r>
              <a:rPr lang="en" sz="1000" u="sng">
                <a:solidFill>
                  <a:schemeClr val="hlink"/>
                </a:solidFill>
                <a:hlinkClick r:id="rId4"/>
              </a:rPr>
              <a:t>https://www.arcgis.com/home/item.html?id=8d2012a2016e484dafaac0451f9aea24</a:t>
            </a:r>
            <a:r>
              <a:rPr lang="en" sz="1000"/>
              <a:t>&gt;</a:t>
            </a:r>
            <a:endParaRPr sz="1000"/>
          </a:p>
        </p:txBody>
      </p:sp>
      <p:grpSp>
        <p:nvGrpSpPr>
          <p:cNvPr id="768" name="Google Shape;768;p59"/>
          <p:cNvGrpSpPr/>
          <p:nvPr/>
        </p:nvGrpSpPr>
        <p:grpSpPr>
          <a:xfrm>
            <a:off x="1035986" y="539499"/>
            <a:ext cx="488221" cy="420306"/>
            <a:chOff x="1561036" y="311849"/>
            <a:chExt cx="488221" cy="420306"/>
          </a:xfrm>
        </p:grpSpPr>
        <p:sp>
          <p:nvSpPr>
            <p:cNvPr id="769" name="Google Shape;769;p59"/>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9"/>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9"/>
          <p:cNvGrpSpPr/>
          <p:nvPr/>
        </p:nvGrpSpPr>
        <p:grpSpPr>
          <a:xfrm>
            <a:off x="486650" y="544425"/>
            <a:ext cx="400150" cy="4059600"/>
            <a:chOff x="486650" y="544425"/>
            <a:chExt cx="400150" cy="4059600"/>
          </a:xfrm>
        </p:grpSpPr>
        <p:sp>
          <p:nvSpPr>
            <p:cNvPr id="772" name="Google Shape;772;p59"/>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60"/>
          <p:cNvPicPr preferRelativeResize="0"/>
          <p:nvPr/>
        </p:nvPicPr>
        <p:blipFill>
          <a:blip r:embed="rId3">
            <a:alphaModFix/>
          </a:blip>
          <a:stretch>
            <a:fillRect/>
          </a:stretch>
        </p:blipFill>
        <p:spPr>
          <a:xfrm>
            <a:off x="2824075" y="280887"/>
            <a:ext cx="6182625" cy="4581725"/>
          </a:xfrm>
          <a:prstGeom prst="rect">
            <a:avLst/>
          </a:prstGeom>
          <a:noFill/>
          <a:ln>
            <a:noFill/>
          </a:ln>
        </p:spPr>
      </p:pic>
      <p:sp>
        <p:nvSpPr>
          <p:cNvPr id="787" name="Google Shape;787;p60"/>
          <p:cNvSpPr txBox="1"/>
          <p:nvPr/>
        </p:nvSpPr>
        <p:spPr>
          <a:xfrm>
            <a:off x="273825" y="1827975"/>
            <a:ext cx="2190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Strong correlation found between Population and Number of Crashes (r=0.76 p≈0.00)</a:t>
            </a:r>
            <a:endParaRPr>
              <a:latin typeface="Atkinson Hyperlegible"/>
              <a:ea typeface="Atkinson Hyperlegible"/>
              <a:cs typeface="Atkinson Hyperlegible"/>
              <a:sym typeface="Atkinson Hyperlegible"/>
            </a:endParaRPr>
          </a:p>
        </p:txBody>
      </p:sp>
      <p:sp>
        <p:nvSpPr>
          <p:cNvPr id="788" name="Google Shape;788;p60"/>
          <p:cNvSpPr/>
          <p:nvPr/>
        </p:nvSpPr>
        <p:spPr>
          <a:xfrm>
            <a:off x="273833" y="3232617"/>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61"/>
          <p:cNvPicPr preferRelativeResize="0"/>
          <p:nvPr/>
        </p:nvPicPr>
        <p:blipFill>
          <a:blip r:embed="rId3">
            <a:alphaModFix/>
          </a:blip>
          <a:stretch>
            <a:fillRect/>
          </a:stretch>
        </p:blipFill>
        <p:spPr>
          <a:xfrm>
            <a:off x="285625" y="152400"/>
            <a:ext cx="6445920" cy="4838700"/>
          </a:xfrm>
          <a:prstGeom prst="rect">
            <a:avLst/>
          </a:prstGeom>
          <a:noFill/>
          <a:ln>
            <a:noFill/>
          </a:ln>
        </p:spPr>
      </p:pic>
      <p:sp>
        <p:nvSpPr>
          <p:cNvPr id="794" name="Google Shape;794;p61"/>
          <p:cNvSpPr txBox="1"/>
          <p:nvPr/>
        </p:nvSpPr>
        <p:spPr>
          <a:xfrm>
            <a:off x="6838250" y="1504350"/>
            <a:ext cx="21906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Negligible</a:t>
            </a:r>
            <a:r>
              <a:rPr lang="en">
                <a:solidFill>
                  <a:schemeClr val="dk1"/>
                </a:solidFill>
                <a:latin typeface="Atkinson Hyperlegible"/>
                <a:ea typeface="Atkinson Hyperlegible"/>
                <a:cs typeface="Atkinson Hyperlegible"/>
                <a:sym typeface="Atkinson Hyperlegible"/>
              </a:rPr>
              <a:t> correlations found between Population Density and Number of Crashes (r=0.26 p=0.02) and Population Density and Injury Rate (r=-0.25 p=0.02)</a:t>
            </a:r>
            <a:endParaRPr>
              <a:latin typeface="Atkinson Hyperlegible"/>
              <a:ea typeface="Atkinson Hyperlegible"/>
              <a:cs typeface="Atkinson Hyperlegible"/>
              <a:sym typeface="Atkinson Hyperlegible"/>
            </a:endParaRPr>
          </a:p>
        </p:txBody>
      </p:sp>
      <p:sp>
        <p:nvSpPr>
          <p:cNvPr id="795" name="Google Shape;795;p61"/>
          <p:cNvSpPr/>
          <p:nvPr/>
        </p:nvSpPr>
        <p:spPr>
          <a:xfrm>
            <a:off x="8056558" y="381942"/>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ph type="title"/>
          </p:nvPr>
        </p:nvSpPr>
        <p:spPr>
          <a:xfrm>
            <a:off x="1035975" y="445025"/>
            <a:ext cx="739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contributes to vehicle collisions in Chicago?</a:t>
            </a:r>
            <a:endParaRPr/>
          </a:p>
        </p:txBody>
      </p:sp>
      <p:sp>
        <p:nvSpPr>
          <p:cNvPr id="466" name="Google Shape;466;p35"/>
          <p:cNvSpPr txBox="1"/>
          <p:nvPr>
            <p:ph idx="1" type="subTitle"/>
          </p:nvPr>
        </p:nvSpPr>
        <p:spPr>
          <a:xfrm>
            <a:off x="4130475" y="17003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 questions we set out to answer:</a:t>
            </a:r>
            <a:endParaRPr/>
          </a:p>
          <a:p>
            <a:pPr indent="-317500" lvl="0" marL="457200" rtl="0" algn="l">
              <a:spcBef>
                <a:spcPts val="1000"/>
              </a:spcBef>
              <a:spcAft>
                <a:spcPts val="0"/>
              </a:spcAft>
              <a:buSzPts val="1400"/>
              <a:buChar char="●"/>
            </a:pPr>
            <a:r>
              <a:rPr lang="en"/>
              <a:t>What variables have an effect on the severity of crashes?</a:t>
            </a:r>
            <a:endParaRPr/>
          </a:p>
          <a:p>
            <a:pPr indent="-317500" lvl="0" marL="457200" rtl="0" algn="l">
              <a:spcBef>
                <a:spcPts val="0"/>
              </a:spcBef>
              <a:spcAft>
                <a:spcPts val="0"/>
              </a:spcAft>
              <a:buSzPts val="1400"/>
              <a:buChar char="●"/>
            </a:pPr>
            <a:r>
              <a:rPr lang="en"/>
              <a:t>What make/model is involved in the most collisions?</a:t>
            </a:r>
            <a:endParaRPr/>
          </a:p>
          <a:p>
            <a:pPr indent="-330200" lvl="0" marL="457200" rtl="0" algn="l">
              <a:spcBef>
                <a:spcPts val="0"/>
              </a:spcBef>
              <a:spcAft>
                <a:spcPts val="0"/>
              </a:spcAft>
              <a:buSzPts val="1600"/>
              <a:buChar char="●"/>
            </a:pPr>
            <a:r>
              <a:rPr lang="en"/>
              <a:t>How can we visualize vehicle crashes in Chicago?</a:t>
            </a:r>
            <a:endParaRPr/>
          </a:p>
        </p:txBody>
      </p:sp>
      <p:pic>
        <p:nvPicPr>
          <p:cNvPr id="467" name="Google Shape;467;p35"/>
          <p:cNvPicPr preferRelativeResize="0"/>
          <p:nvPr/>
        </p:nvPicPr>
        <p:blipFill>
          <a:blip r:embed="rId3">
            <a:alphaModFix/>
          </a:blip>
          <a:stretch>
            <a:fillRect/>
          </a:stretch>
        </p:blipFill>
        <p:spPr>
          <a:xfrm>
            <a:off x="720000" y="1932580"/>
            <a:ext cx="3288050" cy="2181494"/>
          </a:xfrm>
          <a:prstGeom prst="rect">
            <a:avLst/>
          </a:prstGeom>
          <a:noFill/>
          <a:ln>
            <a:noFill/>
          </a:ln>
        </p:spPr>
      </p:pic>
      <p:sp>
        <p:nvSpPr>
          <p:cNvPr id="468" name="Google Shape;468;p35"/>
          <p:cNvSpPr/>
          <p:nvPr/>
        </p:nvSpPr>
        <p:spPr>
          <a:xfrm>
            <a:off x="798518" y="2974000"/>
            <a:ext cx="1425600" cy="14256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5"/>
          <p:cNvGrpSpPr/>
          <p:nvPr/>
        </p:nvGrpSpPr>
        <p:grpSpPr>
          <a:xfrm>
            <a:off x="2960349" y="1973199"/>
            <a:ext cx="488221" cy="420306"/>
            <a:chOff x="1561036" y="311849"/>
            <a:chExt cx="488221" cy="420306"/>
          </a:xfrm>
        </p:grpSpPr>
        <p:sp>
          <p:nvSpPr>
            <p:cNvPr id="470" name="Google Shape;470;p3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5"/>
          <p:cNvSpPr/>
          <p:nvPr/>
        </p:nvSpPr>
        <p:spPr>
          <a:xfrm flipH="1"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2"/>
          <p:cNvSpPr txBox="1"/>
          <p:nvPr>
            <p:ph type="title"/>
          </p:nvPr>
        </p:nvSpPr>
        <p:spPr>
          <a:xfrm>
            <a:off x="1765957" y="627000"/>
            <a:ext cx="65895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Major Vehicle Makes</a:t>
            </a:r>
            <a:endParaRPr/>
          </a:p>
        </p:txBody>
      </p:sp>
      <p:grpSp>
        <p:nvGrpSpPr>
          <p:cNvPr id="801" name="Google Shape;801;p62"/>
          <p:cNvGrpSpPr/>
          <p:nvPr/>
        </p:nvGrpSpPr>
        <p:grpSpPr>
          <a:xfrm>
            <a:off x="1035986" y="539499"/>
            <a:ext cx="488221" cy="420306"/>
            <a:chOff x="1561036" y="311849"/>
            <a:chExt cx="488221" cy="420306"/>
          </a:xfrm>
        </p:grpSpPr>
        <p:sp>
          <p:nvSpPr>
            <p:cNvPr id="802" name="Google Shape;802;p62"/>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62"/>
          <p:cNvGrpSpPr/>
          <p:nvPr/>
        </p:nvGrpSpPr>
        <p:grpSpPr>
          <a:xfrm>
            <a:off x="486650" y="544425"/>
            <a:ext cx="400150" cy="4059600"/>
            <a:chOff x="486650" y="544425"/>
            <a:chExt cx="400150" cy="4059600"/>
          </a:xfrm>
        </p:grpSpPr>
        <p:sp>
          <p:nvSpPr>
            <p:cNvPr id="805" name="Google Shape;805;p62"/>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5" name="Google Shape;815;p62"/>
          <p:cNvPicPr preferRelativeResize="0"/>
          <p:nvPr/>
        </p:nvPicPr>
        <p:blipFill rotWithShape="1">
          <a:blip r:embed="rId3">
            <a:alphaModFix/>
          </a:blip>
          <a:srcRect b="0" l="0" r="65193" t="0"/>
          <a:stretch/>
        </p:blipFill>
        <p:spPr>
          <a:xfrm>
            <a:off x="1237644" y="1500675"/>
            <a:ext cx="3294654" cy="3103350"/>
          </a:xfrm>
          <a:prstGeom prst="rect">
            <a:avLst/>
          </a:prstGeom>
          <a:noFill/>
          <a:ln>
            <a:noFill/>
          </a:ln>
        </p:spPr>
      </p:pic>
      <p:sp>
        <p:nvSpPr>
          <p:cNvPr id="816" name="Google Shape;816;p62"/>
          <p:cNvSpPr txBox="1"/>
          <p:nvPr/>
        </p:nvSpPr>
        <p:spPr>
          <a:xfrm>
            <a:off x="4838725" y="2480550"/>
            <a:ext cx="336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We began by filtering our data down to the major vehicle manufacturers for aggregation against number of crashes and average injuries/fatalities</a:t>
            </a:r>
            <a:endParaRPr sz="1600">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63"/>
          <p:cNvPicPr preferRelativeResize="0"/>
          <p:nvPr/>
        </p:nvPicPr>
        <p:blipFill>
          <a:blip r:embed="rId3">
            <a:alphaModFix/>
          </a:blip>
          <a:stretch>
            <a:fillRect/>
          </a:stretch>
        </p:blipFill>
        <p:spPr>
          <a:xfrm>
            <a:off x="2726900" y="618650"/>
            <a:ext cx="6053276" cy="3769975"/>
          </a:xfrm>
          <a:prstGeom prst="rect">
            <a:avLst/>
          </a:prstGeom>
          <a:noFill/>
          <a:ln>
            <a:noFill/>
          </a:ln>
        </p:spPr>
      </p:pic>
      <p:sp>
        <p:nvSpPr>
          <p:cNvPr id="822" name="Google Shape;822;p63"/>
          <p:cNvSpPr txBox="1"/>
          <p:nvPr/>
        </p:nvSpPr>
        <p:spPr>
          <a:xfrm>
            <a:off x="273825" y="458850"/>
            <a:ext cx="20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tkinson Hyperlegible"/>
              <a:ea typeface="Atkinson Hyperlegible"/>
              <a:cs typeface="Atkinson Hyperlegible"/>
              <a:sym typeface="Atkinson Hyperlegible"/>
            </a:endParaRPr>
          </a:p>
        </p:txBody>
      </p:sp>
      <p:sp>
        <p:nvSpPr>
          <p:cNvPr id="823" name="Google Shape;823;p63"/>
          <p:cNvSpPr txBox="1"/>
          <p:nvPr/>
        </p:nvSpPr>
        <p:spPr>
          <a:xfrm>
            <a:off x="181275" y="1252725"/>
            <a:ext cx="2190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ANOVA testing yielded significant difference between mean injury rates </a:t>
            </a:r>
            <a:r>
              <a:rPr lang="en">
                <a:solidFill>
                  <a:schemeClr val="dk1"/>
                </a:solidFill>
                <a:latin typeface="Atkinson Hyperlegible"/>
                <a:ea typeface="Atkinson Hyperlegible"/>
                <a:cs typeface="Atkinson Hyperlegible"/>
                <a:sym typeface="Atkinson Hyperlegible"/>
              </a:rPr>
              <a:t>(p≈0.00)</a:t>
            </a:r>
            <a:endParaRPr>
              <a:latin typeface="Atkinson Hyperlegible"/>
              <a:ea typeface="Atkinson Hyperlegible"/>
              <a:cs typeface="Atkinson Hyperlegible"/>
              <a:sym typeface="Atkinson Hyperlegible"/>
            </a:endParaRPr>
          </a:p>
        </p:txBody>
      </p:sp>
      <p:sp>
        <p:nvSpPr>
          <p:cNvPr id="824" name="Google Shape;824;p63"/>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63"/>
          <p:cNvGrpSpPr/>
          <p:nvPr/>
        </p:nvGrpSpPr>
        <p:grpSpPr>
          <a:xfrm>
            <a:off x="181286" y="4318399"/>
            <a:ext cx="488221" cy="420306"/>
            <a:chOff x="1561036" y="311849"/>
            <a:chExt cx="488221" cy="420306"/>
          </a:xfrm>
        </p:grpSpPr>
        <p:sp>
          <p:nvSpPr>
            <p:cNvPr id="826" name="Google Shape;826;p63"/>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3"/>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64"/>
          <p:cNvPicPr preferRelativeResize="0"/>
          <p:nvPr/>
        </p:nvPicPr>
        <p:blipFill rotWithShape="1">
          <a:blip r:embed="rId3">
            <a:alphaModFix/>
          </a:blip>
          <a:srcRect b="1276" l="0" r="0" t="1276"/>
          <a:stretch/>
        </p:blipFill>
        <p:spPr>
          <a:xfrm>
            <a:off x="2595500" y="473575"/>
            <a:ext cx="6255275" cy="3895750"/>
          </a:xfrm>
          <a:prstGeom prst="rect">
            <a:avLst/>
          </a:prstGeom>
          <a:noFill/>
          <a:ln>
            <a:noFill/>
          </a:ln>
        </p:spPr>
      </p:pic>
      <p:sp>
        <p:nvSpPr>
          <p:cNvPr id="833" name="Google Shape;833;p64"/>
          <p:cNvSpPr txBox="1"/>
          <p:nvPr/>
        </p:nvSpPr>
        <p:spPr>
          <a:xfrm>
            <a:off x="95925" y="1008600"/>
            <a:ext cx="21906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ANOVA testing yielded significant difference between mean fatality rates (p=0.005)</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Also note that the top 4 makes for both highest injury and fatality rate are Chevy, Buick, Dodge, Chrysler - with Chrysler at number 1 in both categories</a:t>
            </a:r>
            <a:endParaRPr>
              <a:solidFill>
                <a:schemeClr val="dk1"/>
              </a:solidFill>
              <a:latin typeface="Atkinson Hyperlegible"/>
              <a:ea typeface="Atkinson Hyperlegible"/>
              <a:cs typeface="Atkinson Hyperlegible"/>
              <a:sym typeface="Atkinson Hyperlegible"/>
            </a:endParaRPr>
          </a:p>
        </p:txBody>
      </p:sp>
      <p:sp>
        <p:nvSpPr>
          <p:cNvPr id="834" name="Google Shape;834;p64"/>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64"/>
          <p:cNvGrpSpPr/>
          <p:nvPr/>
        </p:nvGrpSpPr>
        <p:grpSpPr>
          <a:xfrm>
            <a:off x="181286" y="4318399"/>
            <a:ext cx="488221" cy="420306"/>
            <a:chOff x="1561036" y="311849"/>
            <a:chExt cx="488221" cy="420306"/>
          </a:xfrm>
        </p:grpSpPr>
        <p:sp>
          <p:nvSpPr>
            <p:cNvPr id="836" name="Google Shape;836;p6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5"/>
          <p:cNvSpPr txBox="1"/>
          <p:nvPr>
            <p:ph type="title"/>
          </p:nvPr>
        </p:nvSpPr>
        <p:spPr>
          <a:xfrm>
            <a:off x="1765950" y="429250"/>
            <a:ext cx="1919700" cy="114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Vehicle Year</a:t>
            </a:r>
            <a:endParaRPr/>
          </a:p>
        </p:txBody>
      </p:sp>
      <p:grpSp>
        <p:nvGrpSpPr>
          <p:cNvPr id="843" name="Google Shape;843;p65"/>
          <p:cNvGrpSpPr/>
          <p:nvPr/>
        </p:nvGrpSpPr>
        <p:grpSpPr>
          <a:xfrm>
            <a:off x="1035986" y="539499"/>
            <a:ext cx="488221" cy="420306"/>
            <a:chOff x="1561036" y="311849"/>
            <a:chExt cx="488221" cy="420306"/>
          </a:xfrm>
        </p:grpSpPr>
        <p:sp>
          <p:nvSpPr>
            <p:cNvPr id="844" name="Google Shape;844;p6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5"/>
          <p:cNvGrpSpPr/>
          <p:nvPr/>
        </p:nvGrpSpPr>
        <p:grpSpPr>
          <a:xfrm>
            <a:off x="486650" y="544425"/>
            <a:ext cx="400150" cy="4059600"/>
            <a:chOff x="486650" y="544425"/>
            <a:chExt cx="400150" cy="4059600"/>
          </a:xfrm>
        </p:grpSpPr>
        <p:sp>
          <p:nvSpPr>
            <p:cNvPr id="847" name="Google Shape;847;p6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65"/>
          <p:cNvSpPr txBox="1"/>
          <p:nvPr/>
        </p:nvSpPr>
        <p:spPr>
          <a:xfrm>
            <a:off x="1213725" y="1572850"/>
            <a:ext cx="24720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No significant correlation found between year of </a:t>
            </a:r>
            <a:r>
              <a:rPr lang="en">
                <a:solidFill>
                  <a:schemeClr val="dk1"/>
                </a:solidFill>
                <a:latin typeface="Atkinson Hyperlegible"/>
                <a:ea typeface="Atkinson Hyperlegible"/>
                <a:cs typeface="Atkinson Hyperlegible"/>
                <a:sym typeface="Atkinson Hyperlegible"/>
              </a:rPr>
              <a:t>manufacture and injury/fatality rate. ANOVA testing or broader data collection could yield further insights.</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Notable drop in recorded crashes for vehicles from 2009-2010 - perhaps due to the economic recession?</a:t>
            </a:r>
            <a:endParaRPr>
              <a:solidFill>
                <a:schemeClr val="dk1"/>
              </a:solidFill>
              <a:latin typeface="Atkinson Hyperlegible"/>
              <a:ea typeface="Atkinson Hyperlegible"/>
              <a:cs typeface="Atkinson Hyperlegible"/>
              <a:sym typeface="Atkinson Hyperlegible"/>
            </a:endParaRPr>
          </a:p>
        </p:txBody>
      </p:sp>
      <p:pic>
        <p:nvPicPr>
          <p:cNvPr id="858" name="Google Shape;858;p65"/>
          <p:cNvPicPr preferRelativeResize="0"/>
          <p:nvPr/>
        </p:nvPicPr>
        <p:blipFill>
          <a:blip r:embed="rId3">
            <a:alphaModFix/>
          </a:blip>
          <a:stretch>
            <a:fillRect/>
          </a:stretch>
        </p:blipFill>
        <p:spPr>
          <a:xfrm>
            <a:off x="3844075" y="417049"/>
            <a:ext cx="5154218" cy="4309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6"/>
          <p:cNvSpPr txBox="1"/>
          <p:nvPr>
            <p:ph type="title"/>
          </p:nvPr>
        </p:nvSpPr>
        <p:spPr>
          <a:xfrm>
            <a:off x="1166900" y="1820799"/>
            <a:ext cx="35979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&amp; Comments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6"/>
          <p:cNvSpPr txBox="1"/>
          <p:nvPr>
            <p:ph type="title"/>
          </p:nvPr>
        </p:nvSpPr>
        <p:spPr>
          <a:xfrm>
            <a:off x="7311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a:t>
            </a:r>
            <a:endParaRPr/>
          </a:p>
        </p:txBody>
      </p:sp>
      <p:sp>
        <p:nvSpPr>
          <p:cNvPr id="478" name="Google Shape;478;p36"/>
          <p:cNvSpPr txBox="1"/>
          <p:nvPr>
            <p:ph idx="2" type="subTitle"/>
          </p:nvPr>
        </p:nvSpPr>
        <p:spPr>
          <a:xfrm>
            <a:off x="976975" y="2839075"/>
            <a:ext cx="26400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Police Department data on all vehicle incidents from 2015- present. Made up of entries from reporting officers. </a:t>
            </a:r>
            <a:endParaRPr/>
          </a:p>
        </p:txBody>
      </p:sp>
      <p:sp>
        <p:nvSpPr>
          <p:cNvPr id="479" name="Google Shape;479;p36"/>
          <p:cNvSpPr txBox="1"/>
          <p:nvPr>
            <p:ph idx="3" type="subTitle"/>
          </p:nvPr>
        </p:nvSpPr>
        <p:spPr>
          <a:xfrm>
            <a:off x="976985" y="2292300"/>
            <a:ext cx="32382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Chicago Data Portal</a:t>
            </a:r>
            <a:endParaRPr/>
          </a:p>
        </p:txBody>
      </p:sp>
      <p:grpSp>
        <p:nvGrpSpPr>
          <p:cNvPr id="480" name="Google Shape;480;p36"/>
          <p:cNvGrpSpPr/>
          <p:nvPr/>
        </p:nvGrpSpPr>
        <p:grpSpPr>
          <a:xfrm>
            <a:off x="7935836" y="597424"/>
            <a:ext cx="488221" cy="420306"/>
            <a:chOff x="1561036" y="311849"/>
            <a:chExt cx="488221" cy="420306"/>
          </a:xfrm>
        </p:grpSpPr>
        <p:sp>
          <p:nvSpPr>
            <p:cNvPr id="481" name="Google Shape;481;p36"/>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6"/>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6"/>
          <p:cNvGrpSpPr/>
          <p:nvPr/>
        </p:nvGrpSpPr>
        <p:grpSpPr>
          <a:xfrm>
            <a:off x="1126995" y="1713348"/>
            <a:ext cx="468459" cy="430113"/>
            <a:chOff x="2331732" y="1413548"/>
            <a:chExt cx="468459" cy="430113"/>
          </a:xfrm>
        </p:grpSpPr>
        <p:sp>
          <p:nvSpPr>
            <p:cNvPr id="485" name="Google Shape;485;p36"/>
            <p:cNvSpPr/>
            <p:nvPr/>
          </p:nvSpPr>
          <p:spPr>
            <a:xfrm>
              <a:off x="2614977" y="1498614"/>
              <a:ext cx="107032" cy="13775"/>
            </a:xfrm>
            <a:custGeom>
              <a:rect b="b" l="l" r="r" t="t"/>
              <a:pathLst>
                <a:path extrusionOk="0" h="222" w="1725">
                  <a:moveTo>
                    <a:pt x="111" y="0"/>
                  </a:moveTo>
                  <a:cubicBezTo>
                    <a:pt x="56" y="0"/>
                    <a:pt x="0" y="56"/>
                    <a:pt x="0" y="111"/>
                  </a:cubicBezTo>
                  <a:cubicBezTo>
                    <a:pt x="0" y="177"/>
                    <a:pt x="56" y="221"/>
                    <a:pt x="111" y="221"/>
                  </a:cubicBezTo>
                  <a:lnTo>
                    <a:pt x="1614" y="221"/>
                  </a:lnTo>
                  <a:cubicBezTo>
                    <a:pt x="1680" y="221"/>
                    <a:pt x="1724" y="177"/>
                    <a:pt x="1724" y="111"/>
                  </a:cubicBezTo>
                  <a:cubicBezTo>
                    <a:pt x="1724" y="56"/>
                    <a:pt x="1680" y="0"/>
                    <a:pt x="1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614977" y="1537021"/>
              <a:ext cx="75512" cy="13775"/>
            </a:xfrm>
            <a:custGeom>
              <a:rect b="b" l="l" r="r" t="t"/>
              <a:pathLst>
                <a:path extrusionOk="0" h="222" w="1217">
                  <a:moveTo>
                    <a:pt x="111" y="0"/>
                  </a:moveTo>
                  <a:cubicBezTo>
                    <a:pt x="56" y="0"/>
                    <a:pt x="0" y="44"/>
                    <a:pt x="0" y="111"/>
                  </a:cubicBezTo>
                  <a:cubicBezTo>
                    <a:pt x="0" y="177"/>
                    <a:pt x="56" y="221"/>
                    <a:pt x="111" y="221"/>
                  </a:cubicBezTo>
                  <a:lnTo>
                    <a:pt x="1105" y="221"/>
                  </a:lnTo>
                  <a:cubicBezTo>
                    <a:pt x="1161" y="221"/>
                    <a:pt x="1216" y="177"/>
                    <a:pt x="1216" y="111"/>
                  </a:cubicBezTo>
                  <a:cubicBezTo>
                    <a:pt x="1216" y="44"/>
                    <a:pt x="1161" y="0"/>
                    <a:pt x="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2376282" y="1727009"/>
              <a:ext cx="41944" cy="42565"/>
            </a:xfrm>
            <a:custGeom>
              <a:rect b="b" l="l" r="r" t="t"/>
              <a:pathLst>
                <a:path extrusionOk="0" h="686" w="676">
                  <a:moveTo>
                    <a:pt x="344" y="221"/>
                  </a:moveTo>
                  <a:cubicBezTo>
                    <a:pt x="410" y="221"/>
                    <a:pt x="454" y="276"/>
                    <a:pt x="454" y="343"/>
                  </a:cubicBezTo>
                  <a:cubicBezTo>
                    <a:pt x="454" y="409"/>
                    <a:pt x="410" y="465"/>
                    <a:pt x="344" y="465"/>
                  </a:cubicBezTo>
                  <a:cubicBezTo>
                    <a:pt x="277" y="465"/>
                    <a:pt x="222" y="409"/>
                    <a:pt x="222" y="343"/>
                  </a:cubicBezTo>
                  <a:cubicBezTo>
                    <a:pt x="222" y="276"/>
                    <a:pt x="277" y="221"/>
                    <a:pt x="344" y="221"/>
                  </a:cubicBezTo>
                  <a:close/>
                  <a:moveTo>
                    <a:pt x="344" y="0"/>
                  </a:moveTo>
                  <a:cubicBezTo>
                    <a:pt x="155" y="0"/>
                    <a:pt x="1" y="155"/>
                    <a:pt x="1" y="343"/>
                  </a:cubicBezTo>
                  <a:cubicBezTo>
                    <a:pt x="1" y="531"/>
                    <a:pt x="155" y="686"/>
                    <a:pt x="344" y="686"/>
                  </a:cubicBezTo>
                  <a:cubicBezTo>
                    <a:pt x="531" y="686"/>
                    <a:pt x="675" y="531"/>
                    <a:pt x="675" y="343"/>
                  </a:cubicBezTo>
                  <a:cubicBezTo>
                    <a:pt x="675" y="155"/>
                    <a:pt x="531" y="0"/>
                    <a:pt x="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438701" y="1727009"/>
              <a:ext cx="42627" cy="42565"/>
            </a:xfrm>
            <a:custGeom>
              <a:rect b="b" l="l" r="r" t="t"/>
              <a:pathLst>
                <a:path extrusionOk="0" h="686" w="687">
                  <a:moveTo>
                    <a:pt x="343" y="221"/>
                  </a:moveTo>
                  <a:cubicBezTo>
                    <a:pt x="409" y="221"/>
                    <a:pt x="465" y="276"/>
                    <a:pt x="465" y="343"/>
                  </a:cubicBezTo>
                  <a:cubicBezTo>
                    <a:pt x="465" y="409"/>
                    <a:pt x="409" y="465"/>
                    <a:pt x="343" y="465"/>
                  </a:cubicBezTo>
                  <a:cubicBezTo>
                    <a:pt x="277" y="465"/>
                    <a:pt x="222" y="409"/>
                    <a:pt x="222" y="343"/>
                  </a:cubicBezTo>
                  <a:cubicBezTo>
                    <a:pt x="222" y="276"/>
                    <a:pt x="277" y="221"/>
                    <a:pt x="343" y="221"/>
                  </a:cubicBezTo>
                  <a:close/>
                  <a:moveTo>
                    <a:pt x="343" y="0"/>
                  </a:moveTo>
                  <a:cubicBezTo>
                    <a:pt x="156" y="0"/>
                    <a:pt x="1" y="155"/>
                    <a:pt x="1" y="343"/>
                  </a:cubicBezTo>
                  <a:cubicBezTo>
                    <a:pt x="1" y="531"/>
                    <a:pt x="156" y="686"/>
                    <a:pt x="343" y="686"/>
                  </a:cubicBezTo>
                  <a:cubicBezTo>
                    <a:pt x="531" y="686"/>
                    <a:pt x="686" y="531"/>
                    <a:pt x="686" y="343"/>
                  </a:cubicBezTo>
                  <a:cubicBezTo>
                    <a:pt x="686" y="155"/>
                    <a:pt x="531"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2501120" y="1727009"/>
              <a:ext cx="41882" cy="42565"/>
            </a:xfrm>
            <a:custGeom>
              <a:rect b="b" l="l" r="r" t="t"/>
              <a:pathLst>
                <a:path extrusionOk="0" h="686" w="675">
                  <a:moveTo>
                    <a:pt x="343" y="221"/>
                  </a:moveTo>
                  <a:cubicBezTo>
                    <a:pt x="410" y="221"/>
                    <a:pt x="454" y="276"/>
                    <a:pt x="454" y="343"/>
                  </a:cubicBezTo>
                  <a:cubicBezTo>
                    <a:pt x="454" y="409"/>
                    <a:pt x="410" y="465"/>
                    <a:pt x="343" y="465"/>
                  </a:cubicBezTo>
                  <a:cubicBezTo>
                    <a:pt x="277" y="465"/>
                    <a:pt x="221" y="409"/>
                    <a:pt x="221" y="343"/>
                  </a:cubicBezTo>
                  <a:cubicBezTo>
                    <a:pt x="221" y="276"/>
                    <a:pt x="277" y="221"/>
                    <a:pt x="343" y="221"/>
                  </a:cubicBezTo>
                  <a:close/>
                  <a:moveTo>
                    <a:pt x="343" y="0"/>
                  </a:moveTo>
                  <a:cubicBezTo>
                    <a:pt x="155" y="0"/>
                    <a:pt x="0" y="155"/>
                    <a:pt x="0" y="343"/>
                  </a:cubicBezTo>
                  <a:cubicBezTo>
                    <a:pt x="0" y="531"/>
                    <a:pt x="155" y="686"/>
                    <a:pt x="343" y="686"/>
                  </a:cubicBezTo>
                  <a:cubicBezTo>
                    <a:pt x="531" y="686"/>
                    <a:pt x="675" y="531"/>
                    <a:pt x="675" y="343"/>
                  </a:cubicBezTo>
                  <a:cubicBezTo>
                    <a:pt x="675" y="155"/>
                    <a:pt x="531"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2331732" y="1413548"/>
              <a:ext cx="468459" cy="430113"/>
            </a:xfrm>
            <a:custGeom>
              <a:rect b="b" l="l" r="r" t="t"/>
              <a:pathLst>
                <a:path extrusionOk="0" h="6932" w="7550">
                  <a:moveTo>
                    <a:pt x="2443" y="6423"/>
                  </a:moveTo>
                  <a:lnTo>
                    <a:pt x="2443" y="6710"/>
                  </a:lnTo>
                  <a:lnTo>
                    <a:pt x="796" y="6710"/>
                  </a:lnTo>
                  <a:lnTo>
                    <a:pt x="796" y="6423"/>
                  </a:lnTo>
                  <a:close/>
                  <a:moveTo>
                    <a:pt x="6743" y="6423"/>
                  </a:moveTo>
                  <a:lnTo>
                    <a:pt x="6743" y="6710"/>
                  </a:lnTo>
                  <a:lnTo>
                    <a:pt x="5107" y="6710"/>
                  </a:lnTo>
                  <a:lnTo>
                    <a:pt x="5107" y="6423"/>
                  </a:lnTo>
                  <a:close/>
                  <a:moveTo>
                    <a:pt x="188" y="0"/>
                  </a:moveTo>
                  <a:cubicBezTo>
                    <a:pt x="89" y="0"/>
                    <a:pt x="1" y="89"/>
                    <a:pt x="1" y="189"/>
                  </a:cubicBezTo>
                  <a:lnTo>
                    <a:pt x="1" y="6235"/>
                  </a:lnTo>
                  <a:cubicBezTo>
                    <a:pt x="1" y="6335"/>
                    <a:pt x="89" y="6423"/>
                    <a:pt x="188" y="6423"/>
                  </a:cubicBezTo>
                  <a:lnTo>
                    <a:pt x="575" y="6423"/>
                  </a:lnTo>
                  <a:lnTo>
                    <a:pt x="575" y="6743"/>
                  </a:lnTo>
                  <a:cubicBezTo>
                    <a:pt x="575" y="6854"/>
                    <a:pt x="664" y="6931"/>
                    <a:pt x="763" y="6931"/>
                  </a:cubicBezTo>
                  <a:lnTo>
                    <a:pt x="2476" y="6931"/>
                  </a:lnTo>
                  <a:cubicBezTo>
                    <a:pt x="2587" y="6931"/>
                    <a:pt x="2664" y="6854"/>
                    <a:pt x="2664" y="6743"/>
                  </a:cubicBezTo>
                  <a:lnTo>
                    <a:pt x="2664" y="6423"/>
                  </a:lnTo>
                  <a:lnTo>
                    <a:pt x="4886" y="6423"/>
                  </a:lnTo>
                  <a:lnTo>
                    <a:pt x="4886" y="6743"/>
                  </a:lnTo>
                  <a:cubicBezTo>
                    <a:pt x="4886" y="6854"/>
                    <a:pt x="4963" y="6931"/>
                    <a:pt x="5074" y="6931"/>
                  </a:cubicBezTo>
                  <a:lnTo>
                    <a:pt x="6776" y="6931"/>
                  </a:lnTo>
                  <a:cubicBezTo>
                    <a:pt x="6886" y="6931"/>
                    <a:pt x="6964" y="6854"/>
                    <a:pt x="6964" y="6743"/>
                  </a:cubicBezTo>
                  <a:lnTo>
                    <a:pt x="6964" y="6423"/>
                  </a:lnTo>
                  <a:lnTo>
                    <a:pt x="7362" y="6423"/>
                  </a:lnTo>
                  <a:cubicBezTo>
                    <a:pt x="7461" y="6423"/>
                    <a:pt x="7550" y="6335"/>
                    <a:pt x="7550" y="6235"/>
                  </a:cubicBezTo>
                  <a:lnTo>
                    <a:pt x="7550" y="189"/>
                  </a:lnTo>
                  <a:cubicBezTo>
                    <a:pt x="7550" y="89"/>
                    <a:pt x="7461" y="0"/>
                    <a:pt x="7362" y="0"/>
                  </a:cubicBezTo>
                  <a:lnTo>
                    <a:pt x="4046" y="0"/>
                  </a:lnTo>
                  <a:cubicBezTo>
                    <a:pt x="3980" y="0"/>
                    <a:pt x="3936" y="56"/>
                    <a:pt x="3936" y="111"/>
                  </a:cubicBezTo>
                  <a:cubicBezTo>
                    <a:pt x="3936" y="177"/>
                    <a:pt x="3980" y="222"/>
                    <a:pt x="4046" y="222"/>
                  </a:cubicBezTo>
                  <a:lnTo>
                    <a:pt x="7328" y="222"/>
                  </a:lnTo>
                  <a:lnTo>
                    <a:pt x="7328" y="6202"/>
                  </a:lnTo>
                  <a:lnTo>
                    <a:pt x="222" y="6202"/>
                  </a:lnTo>
                  <a:lnTo>
                    <a:pt x="222" y="222"/>
                  </a:lnTo>
                  <a:lnTo>
                    <a:pt x="3538" y="222"/>
                  </a:lnTo>
                  <a:cubicBezTo>
                    <a:pt x="3592" y="222"/>
                    <a:pt x="3648" y="177"/>
                    <a:pt x="3648" y="111"/>
                  </a:cubicBezTo>
                  <a:cubicBezTo>
                    <a:pt x="3648" y="56"/>
                    <a:pt x="3592" y="0"/>
                    <a:pt x="3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376282" y="1460889"/>
              <a:ext cx="379358" cy="242854"/>
            </a:xfrm>
            <a:custGeom>
              <a:rect b="b" l="l" r="r" t="t"/>
              <a:pathLst>
                <a:path extrusionOk="0" h="3914" w="6114">
                  <a:moveTo>
                    <a:pt x="5892" y="222"/>
                  </a:moveTo>
                  <a:lnTo>
                    <a:pt x="5892" y="1846"/>
                  </a:lnTo>
                  <a:lnTo>
                    <a:pt x="4522" y="1846"/>
                  </a:lnTo>
                  <a:cubicBezTo>
                    <a:pt x="4478" y="1846"/>
                    <a:pt x="4444" y="1868"/>
                    <a:pt x="4422" y="1912"/>
                  </a:cubicBezTo>
                  <a:lnTo>
                    <a:pt x="4190" y="2410"/>
                  </a:lnTo>
                  <a:lnTo>
                    <a:pt x="3980" y="1912"/>
                  </a:lnTo>
                  <a:cubicBezTo>
                    <a:pt x="3958" y="1868"/>
                    <a:pt x="3913" y="1846"/>
                    <a:pt x="3869" y="1846"/>
                  </a:cubicBezTo>
                  <a:cubicBezTo>
                    <a:pt x="3825" y="1846"/>
                    <a:pt x="3781" y="1890"/>
                    <a:pt x="3770" y="1935"/>
                  </a:cubicBezTo>
                  <a:lnTo>
                    <a:pt x="3582" y="2676"/>
                  </a:lnTo>
                  <a:lnTo>
                    <a:pt x="3162" y="940"/>
                  </a:lnTo>
                  <a:cubicBezTo>
                    <a:pt x="3151" y="896"/>
                    <a:pt x="3107" y="851"/>
                    <a:pt x="3063" y="851"/>
                  </a:cubicBezTo>
                  <a:cubicBezTo>
                    <a:pt x="3007" y="851"/>
                    <a:pt x="2963" y="885"/>
                    <a:pt x="2952" y="929"/>
                  </a:cubicBezTo>
                  <a:lnTo>
                    <a:pt x="2499" y="2222"/>
                  </a:lnTo>
                  <a:lnTo>
                    <a:pt x="2333" y="1902"/>
                  </a:lnTo>
                  <a:cubicBezTo>
                    <a:pt x="2311" y="1868"/>
                    <a:pt x="2278" y="1846"/>
                    <a:pt x="2245" y="1846"/>
                  </a:cubicBezTo>
                  <a:cubicBezTo>
                    <a:pt x="2201" y="1846"/>
                    <a:pt x="2167" y="1858"/>
                    <a:pt x="2145" y="1890"/>
                  </a:cubicBezTo>
                  <a:lnTo>
                    <a:pt x="1913" y="2178"/>
                  </a:lnTo>
                  <a:lnTo>
                    <a:pt x="1670" y="1890"/>
                  </a:lnTo>
                  <a:cubicBezTo>
                    <a:pt x="1648" y="1858"/>
                    <a:pt x="1626" y="1846"/>
                    <a:pt x="1592" y="1846"/>
                  </a:cubicBezTo>
                  <a:lnTo>
                    <a:pt x="222" y="1846"/>
                  </a:lnTo>
                  <a:lnTo>
                    <a:pt x="222" y="222"/>
                  </a:lnTo>
                  <a:close/>
                  <a:moveTo>
                    <a:pt x="189" y="1"/>
                  </a:moveTo>
                  <a:cubicBezTo>
                    <a:pt x="78" y="1"/>
                    <a:pt x="1" y="78"/>
                    <a:pt x="1" y="188"/>
                  </a:cubicBezTo>
                  <a:lnTo>
                    <a:pt x="1" y="3737"/>
                  </a:lnTo>
                  <a:cubicBezTo>
                    <a:pt x="1" y="3836"/>
                    <a:pt x="78" y="3914"/>
                    <a:pt x="189" y="3914"/>
                  </a:cubicBezTo>
                  <a:lnTo>
                    <a:pt x="2820" y="3914"/>
                  </a:lnTo>
                  <a:cubicBezTo>
                    <a:pt x="2874" y="3914"/>
                    <a:pt x="2930" y="3869"/>
                    <a:pt x="2930" y="3803"/>
                  </a:cubicBezTo>
                  <a:cubicBezTo>
                    <a:pt x="2930" y="3747"/>
                    <a:pt x="2874" y="3692"/>
                    <a:pt x="2820" y="3692"/>
                  </a:cubicBezTo>
                  <a:lnTo>
                    <a:pt x="222" y="3692"/>
                  </a:lnTo>
                  <a:lnTo>
                    <a:pt x="222" y="2067"/>
                  </a:lnTo>
                  <a:lnTo>
                    <a:pt x="1537" y="2067"/>
                  </a:lnTo>
                  <a:lnTo>
                    <a:pt x="1835" y="2432"/>
                  </a:lnTo>
                  <a:cubicBezTo>
                    <a:pt x="1858" y="2454"/>
                    <a:pt x="1891" y="2465"/>
                    <a:pt x="1924" y="2465"/>
                  </a:cubicBezTo>
                  <a:cubicBezTo>
                    <a:pt x="1957" y="2465"/>
                    <a:pt x="1990" y="2454"/>
                    <a:pt x="2012" y="2421"/>
                  </a:cubicBezTo>
                  <a:lnTo>
                    <a:pt x="2223" y="2156"/>
                  </a:lnTo>
                  <a:lnTo>
                    <a:pt x="2432" y="2543"/>
                  </a:lnTo>
                  <a:cubicBezTo>
                    <a:pt x="2454" y="2576"/>
                    <a:pt x="2499" y="2598"/>
                    <a:pt x="2543" y="2598"/>
                  </a:cubicBezTo>
                  <a:cubicBezTo>
                    <a:pt x="2576" y="2587"/>
                    <a:pt x="2621" y="2565"/>
                    <a:pt x="2631" y="2521"/>
                  </a:cubicBezTo>
                  <a:lnTo>
                    <a:pt x="3041" y="1360"/>
                  </a:lnTo>
                  <a:lnTo>
                    <a:pt x="3471" y="3162"/>
                  </a:lnTo>
                  <a:cubicBezTo>
                    <a:pt x="3493" y="3206"/>
                    <a:pt x="3538" y="3239"/>
                    <a:pt x="3582" y="3239"/>
                  </a:cubicBezTo>
                  <a:cubicBezTo>
                    <a:pt x="3638" y="3239"/>
                    <a:pt x="3682" y="3206"/>
                    <a:pt x="3692" y="3162"/>
                  </a:cubicBezTo>
                  <a:lnTo>
                    <a:pt x="3903" y="2300"/>
                  </a:lnTo>
                  <a:lnTo>
                    <a:pt x="4090" y="2730"/>
                  </a:lnTo>
                  <a:cubicBezTo>
                    <a:pt x="4102" y="2764"/>
                    <a:pt x="4146" y="2797"/>
                    <a:pt x="4190" y="2797"/>
                  </a:cubicBezTo>
                  <a:cubicBezTo>
                    <a:pt x="4234" y="2797"/>
                    <a:pt x="4267" y="2764"/>
                    <a:pt x="4289" y="2730"/>
                  </a:cubicBezTo>
                  <a:lnTo>
                    <a:pt x="4599" y="2067"/>
                  </a:lnTo>
                  <a:lnTo>
                    <a:pt x="5892" y="2067"/>
                  </a:lnTo>
                  <a:lnTo>
                    <a:pt x="5892" y="3692"/>
                  </a:lnTo>
                  <a:lnTo>
                    <a:pt x="3328" y="3692"/>
                  </a:lnTo>
                  <a:cubicBezTo>
                    <a:pt x="3262" y="3692"/>
                    <a:pt x="3218" y="3747"/>
                    <a:pt x="3218" y="3803"/>
                  </a:cubicBezTo>
                  <a:cubicBezTo>
                    <a:pt x="3218" y="3869"/>
                    <a:pt x="3262" y="3914"/>
                    <a:pt x="3328" y="3914"/>
                  </a:cubicBezTo>
                  <a:lnTo>
                    <a:pt x="5925" y="3914"/>
                  </a:lnTo>
                  <a:cubicBezTo>
                    <a:pt x="6025" y="3914"/>
                    <a:pt x="6114" y="3836"/>
                    <a:pt x="6114" y="3737"/>
                  </a:cubicBezTo>
                  <a:lnTo>
                    <a:pt x="6114" y="188"/>
                  </a:lnTo>
                  <a:cubicBezTo>
                    <a:pt x="6114" y="78"/>
                    <a:pt x="6025" y="1"/>
                    <a:pt x="5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2410594" y="1497931"/>
              <a:ext cx="91272" cy="50072"/>
            </a:xfrm>
            <a:custGeom>
              <a:rect b="b" l="l" r="r" t="t"/>
              <a:pathLst>
                <a:path extrusionOk="0" h="807" w="1471">
                  <a:moveTo>
                    <a:pt x="1250" y="222"/>
                  </a:moveTo>
                  <a:lnTo>
                    <a:pt x="1250" y="586"/>
                  </a:lnTo>
                  <a:lnTo>
                    <a:pt x="221" y="586"/>
                  </a:lnTo>
                  <a:lnTo>
                    <a:pt x="221" y="222"/>
                  </a:lnTo>
                  <a:close/>
                  <a:moveTo>
                    <a:pt x="166" y="1"/>
                  </a:moveTo>
                  <a:cubicBezTo>
                    <a:pt x="78" y="1"/>
                    <a:pt x="0" y="77"/>
                    <a:pt x="0" y="166"/>
                  </a:cubicBezTo>
                  <a:lnTo>
                    <a:pt x="0" y="642"/>
                  </a:lnTo>
                  <a:cubicBezTo>
                    <a:pt x="0" y="730"/>
                    <a:pt x="78" y="807"/>
                    <a:pt x="166" y="807"/>
                  </a:cubicBezTo>
                  <a:lnTo>
                    <a:pt x="1294" y="807"/>
                  </a:lnTo>
                  <a:cubicBezTo>
                    <a:pt x="1393" y="807"/>
                    <a:pt x="1471" y="730"/>
                    <a:pt x="1471" y="642"/>
                  </a:cubicBezTo>
                  <a:lnTo>
                    <a:pt x="1471" y="166"/>
                  </a:lnTo>
                  <a:cubicBezTo>
                    <a:pt x="1471" y="77"/>
                    <a:pt x="1393"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2583395" y="1727009"/>
              <a:ext cx="172244" cy="42565"/>
            </a:xfrm>
            <a:custGeom>
              <a:rect b="b" l="l" r="r" t="t"/>
              <a:pathLst>
                <a:path extrusionOk="0" h="686" w="2776">
                  <a:moveTo>
                    <a:pt x="2432" y="221"/>
                  </a:moveTo>
                  <a:cubicBezTo>
                    <a:pt x="2499" y="221"/>
                    <a:pt x="2554" y="276"/>
                    <a:pt x="2554" y="343"/>
                  </a:cubicBezTo>
                  <a:cubicBezTo>
                    <a:pt x="2554" y="409"/>
                    <a:pt x="2499" y="465"/>
                    <a:pt x="2432" y="465"/>
                  </a:cubicBezTo>
                  <a:lnTo>
                    <a:pt x="344" y="465"/>
                  </a:lnTo>
                  <a:cubicBezTo>
                    <a:pt x="277" y="465"/>
                    <a:pt x="222" y="409"/>
                    <a:pt x="222" y="343"/>
                  </a:cubicBezTo>
                  <a:cubicBezTo>
                    <a:pt x="222" y="276"/>
                    <a:pt x="277" y="221"/>
                    <a:pt x="344" y="221"/>
                  </a:cubicBezTo>
                  <a:close/>
                  <a:moveTo>
                    <a:pt x="344" y="0"/>
                  </a:moveTo>
                  <a:cubicBezTo>
                    <a:pt x="155" y="0"/>
                    <a:pt x="1" y="155"/>
                    <a:pt x="1" y="343"/>
                  </a:cubicBezTo>
                  <a:cubicBezTo>
                    <a:pt x="1" y="531"/>
                    <a:pt x="155" y="686"/>
                    <a:pt x="344" y="686"/>
                  </a:cubicBezTo>
                  <a:lnTo>
                    <a:pt x="2432" y="686"/>
                  </a:lnTo>
                  <a:cubicBezTo>
                    <a:pt x="2621" y="686"/>
                    <a:pt x="2776" y="531"/>
                    <a:pt x="2776" y="343"/>
                  </a:cubicBezTo>
                  <a:cubicBezTo>
                    <a:pt x="2776" y="155"/>
                    <a:pt x="2621" y="0"/>
                    <a:pt x="24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6"/>
          <p:cNvSpPr txBox="1"/>
          <p:nvPr>
            <p:ph idx="2" type="subTitle"/>
          </p:nvPr>
        </p:nvSpPr>
        <p:spPr>
          <a:xfrm>
            <a:off x="3616975" y="2839075"/>
            <a:ext cx="26400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Datasets used:</a:t>
            </a:r>
            <a:endParaRPr b="1"/>
          </a:p>
          <a:p>
            <a:pPr indent="-317500" lvl="0" marL="457200" rtl="0" algn="l">
              <a:spcBef>
                <a:spcPts val="0"/>
              </a:spcBef>
              <a:spcAft>
                <a:spcPts val="0"/>
              </a:spcAft>
              <a:buSzPts val="1400"/>
              <a:buChar char="-"/>
            </a:pPr>
            <a:r>
              <a:rPr lang="en"/>
              <a:t>Traffic Crashes - Vehicles </a:t>
            </a:r>
            <a:endParaRPr/>
          </a:p>
          <a:p>
            <a:pPr indent="-317500" lvl="0" marL="457200" rtl="0" algn="l">
              <a:spcBef>
                <a:spcPts val="0"/>
              </a:spcBef>
              <a:spcAft>
                <a:spcPts val="0"/>
              </a:spcAft>
              <a:buSzPts val="1400"/>
              <a:buChar char="-"/>
            </a:pPr>
            <a:r>
              <a:rPr lang="en"/>
              <a:t>Traffic Crashes - Crashes</a:t>
            </a:r>
            <a:endParaRPr/>
          </a:p>
          <a:p>
            <a:pPr indent="-317500" lvl="0" marL="457200" rtl="0" algn="l">
              <a:spcBef>
                <a:spcPts val="0"/>
              </a:spcBef>
              <a:spcAft>
                <a:spcPts val="0"/>
              </a:spcAft>
              <a:buSzPts val="1400"/>
              <a:buChar char="-"/>
            </a:pPr>
            <a:r>
              <a:rPr lang="en"/>
              <a:t>Traffic Crashes - People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37"/>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500" name="Google Shape;500;p37"/>
          <p:cNvGrpSpPr/>
          <p:nvPr/>
        </p:nvGrpSpPr>
        <p:grpSpPr>
          <a:xfrm>
            <a:off x="7942561" y="4183699"/>
            <a:ext cx="488221" cy="420306"/>
            <a:chOff x="1561036" y="311849"/>
            <a:chExt cx="488221" cy="420306"/>
          </a:xfrm>
        </p:grpSpPr>
        <p:sp>
          <p:nvSpPr>
            <p:cNvPr id="501" name="Google Shape;501;p37"/>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37"/>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504" name="Google Shape;504;p37"/>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05" name="Google Shape;505;p37"/>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exploration</a:t>
            </a:r>
            <a:r>
              <a:rPr lang="en"/>
              <a:t> and cleanup process </a:t>
            </a:r>
            <a:endParaRPr/>
          </a:p>
        </p:txBody>
      </p:sp>
      <p:sp>
        <p:nvSpPr>
          <p:cNvPr id="506" name="Google Shape;506;p37"/>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Process</a:t>
            </a:r>
            <a:endParaRPr/>
          </a:p>
        </p:txBody>
      </p:sp>
      <p:sp>
        <p:nvSpPr>
          <p:cNvPr id="512" name="Google Shape;512;p38"/>
          <p:cNvSpPr txBox="1"/>
          <p:nvPr>
            <p:ph idx="1" type="subTitle"/>
          </p:nvPr>
        </p:nvSpPr>
        <p:spPr>
          <a:xfrm>
            <a:off x="4614830" y="1667625"/>
            <a:ext cx="3420300" cy="21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a:t>
            </a:r>
            <a:endParaRPr/>
          </a:p>
        </p:txBody>
      </p:sp>
      <p:sp>
        <p:nvSpPr>
          <p:cNvPr id="513" name="Google Shape;513;p38"/>
          <p:cNvSpPr txBox="1"/>
          <p:nvPr>
            <p:ph idx="2" type="subTitle"/>
          </p:nvPr>
        </p:nvSpPr>
        <p:spPr>
          <a:xfrm>
            <a:off x="1057900" y="1667625"/>
            <a:ext cx="3420300" cy="25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INITIAL EXPLORATION:</a:t>
            </a:r>
            <a:endParaRPr b="1"/>
          </a:p>
          <a:p>
            <a:pPr indent="-317500" lvl="0" marL="457200" rtl="0" algn="l">
              <a:spcBef>
                <a:spcPts val="0"/>
              </a:spcBef>
              <a:spcAft>
                <a:spcPts val="0"/>
              </a:spcAft>
              <a:buSzPts val="1400"/>
              <a:buChar char="-"/>
            </a:pPr>
            <a:r>
              <a:rPr lang="en"/>
              <a:t>CSV imports, deletion/splitting columns, column renaming</a:t>
            </a:r>
            <a:endParaRPr/>
          </a:p>
          <a:p>
            <a:pPr indent="-317500" lvl="0" marL="457200" rtl="0" algn="l">
              <a:spcBef>
                <a:spcPts val="0"/>
              </a:spcBef>
              <a:spcAft>
                <a:spcPts val="0"/>
              </a:spcAft>
              <a:buSzPts val="1400"/>
              <a:buChar char="-"/>
            </a:pPr>
            <a:r>
              <a:rPr lang="en"/>
              <a:t>Vehicle and crash dataframe merge</a:t>
            </a:r>
            <a:endParaRPr/>
          </a:p>
          <a:p>
            <a:pPr indent="-317500" lvl="0" marL="457200" rtl="0" algn="l">
              <a:spcBef>
                <a:spcPts val="0"/>
              </a:spcBef>
              <a:spcAft>
                <a:spcPts val="0"/>
              </a:spcAft>
              <a:buSzPts val="1400"/>
              <a:buChar char="-"/>
            </a:pPr>
            <a:r>
              <a:rPr lang="en"/>
              <a:t>Fill NaN columns with 0</a:t>
            </a:r>
            <a:endParaRPr/>
          </a:p>
          <a:p>
            <a:pPr indent="-317500" lvl="0" marL="457200" rtl="0" algn="l">
              <a:spcBef>
                <a:spcPts val="0"/>
              </a:spcBef>
              <a:spcAft>
                <a:spcPts val="0"/>
              </a:spcAft>
              <a:buSzPts val="1400"/>
              <a:buChar char="-"/>
            </a:pPr>
            <a:r>
              <a:rPr lang="en"/>
              <a:t>Narrow </a:t>
            </a:r>
            <a:r>
              <a:rPr b="1" lang="en">
                <a:solidFill>
                  <a:schemeClr val="dk2"/>
                </a:solidFill>
              </a:rPr>
              <a:t>[“Vehicle Type”]</a:t>
            </a:r>
            <a:r>
              <a:rPr lang="en"/>
              <a:t> to cars only</a:t>
            </a:r>
            <a:endParaRPr/>
          </a:p>
        </p:txBody>
      </p:sp>
      <p:sp>
        <p:nvSpPr>
          <p:cNvPr id="514" name="Google Shape;514;p38"/>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8"/>
          <p:cNvGrpSpPr/>
          <p:nvPr/>
        </p:nvGrpSpPr>
        <p:grpSpPr>
          <a:xfrm>
            <a:off x="7935836" y="597424"/>
            <a:ext cx="488221" cy="420306"/>
            <a:chOff x="1561036" y="311849"/>
            <a:chExt cx="488221" cy="420306"/>
          </a:xfrm>
        </p:grpSpPr>
        <p:sp>
          <p:nvSpPr>
            <p:cNvPr id="516" name="Google Shape;516;p38"/>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8"/>
          <p:cNvPicPr preferRelativeResize="0"/>
          <p:nvPr/>
        </p:nvPicPr>
        <p:blipFill>
          <a:blip r:embed="rId3">
            <a:alphaModFix/>
          </a:blip>
          <a:stretch>
            <a:fillRect/>
          </a:stretch>
        </p:blipFill>
        <p:spPr>
          <a:xfrm>
            <a:off x="4614825" y="1667625"/>
            <a:ext cx="3420300" cy="1379700"/>
          </a:xfrm>
          <a:prstGeom prst="rect">
            <a:avLst/>
          </a:prstGeom>
          <a:noFill/>
          <a:ln>
            <a:noFill/>
          </a:ln>
        </p:spPr>
      </p:pic>
      <p:pic>
        <p:nvPicPr>
          <p:cNvPr id="519" name="Google Shape;519;p38"/>
          <p:cNvPicPr preferRelativeResize="0"/>
          <p:nvPr/>
        </p:nvPicPr>
        <p:blipFill>
          <a:blip r:embed="rId4">
            <a:alphaModFix/>
          </a:blip>
          <a:stretch>
            <a:fillRect/>
          </a:stretch>
        </p:blipFill>
        <p:spPr>
          <a:xfrm>
            <a:off x="4614825" y="3219250"/>
            <a:ext cx="3420299" cy="2783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39"/>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525" name="Google Shape;525;p39"/>
          <p:cNvGrpSpPr/>
          <p:nvPr/>
        </p:nvGrpSpPr>
        <p:grpSpPr>
          <a:xfrm>
            <a:off x="7942561" y="4183699"/>
            <a:ext cx="488221" cy="420306"/>
            <a:chOff x="1561036" y="311849"/>
            <a:chExt cx="488221" cy="420306"/>
          </a:xfrm>
        </p:grpSpPr>
        <p:sp>
          <p:nvSpPr>
            <p:cNvPr id="526" name="Google Shape;526;p39"/>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9"/>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529" name="Google Shape;529;p39"/>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0" name="Google Shape;530;p39"/>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statistics and analysis process</a:t>
            </a:r>
            <a:endParaRPr/>
          </a:p>
        </p:txBody>
      </p:sp>
      <p:sp>
        <p:nvSpPr>
          <p:cNvPr id="531" name="Google Shape;531;p39"/>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0"/>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Chicago Crash Data</a:t>
            </a:r>
            <a:endParaRPr/>
          </a:p>
        </p:txBody>
      </p:sp>
      <p:sp>
        <p:nvSpPr>
          <p:cNvPr id="537" name="Google Shape;537;p40"/>
          <p:cNvSpPr txBox="1"/>
          <p:nvPr>
            <p:ph idx="1" type="subTitle"/>
          </p:nvPr>
        </p:nvSpPr>
        <p:spPr>
          <a:xfrm>
            <a:off x="3060630" y="1660951"/>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Fatal Injuries (2018-2022)</a:t>
            </a:r>
            <a:endParaRPr/>
          </a:p>
          <a:p>
            <a:pPr indent="-317500" lvl="0" marL="457200" rtl="0" algn="l">
              <a:spcBef>
                <a:spcPts val="0"/>
              </a:spcBef>
              <a:spcAft>
                <a:spcPts val="0"/>
              </a:spcAft>
              <a:buSzPts val="1400"/>
              <a:buChar char="-"/>
            </a:pPr>
            <a:r>
              <a:rPr lang="en"/>
              <a:t>Fatal Injuries (2022 only)</a:t>
            </a:r>
            <a:endParaRPr/>
          </a:p>
          <a:p>
            <a:pPr indent="-317500" lvl="0" marL="457200" rtl="0" algn="l">
              <a:spcBef>
                <a:spcPts val="0"/>
              </a:spcBef>
              <a:spcAft>
                <a:spcPts val="0"/>
              </a:spcAft>
              <a:buSzPts val="1400"/>
              <a:buChar char="-"/>
            </a:pPr>
            <a:r>
              <a:rPr lang="en"/>
              <a:t>Non-incapacitating injuries (2022)</a:t>
            </a:r>
            <a:endParaRPr/>
          </a:p>
        </p:txBody>
      </p:sp>
      <p:sp>
        <p:nvSpPr>
          <p:cNvPr id="538" name="Google Shape;538;p40"/>
          <p:cNvSpPr txBox="1"/>
          <p:nvPr>
            <p:ph idx="2" type="subTitle"/>
          </p:nvPr>
        </p:nvSpPr>
        <p:spPr>
          <a:xfrm>
            <a:off x="3060630" y="2812675"/>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Plotting accident locations involving the car involved in the most fatal collisions (2018-2022) </a:t>
            </a:r>
            <a:endParaRPr/>
          </a:p>
        </p:txBody>
      </p:sp>
      <p:sp>
        <p:nvSpPr>
          <p:cNvPr id="539" name="Google Shape;539;p40"/>
          <p:cNvSpPr txBox="1"/>
          <p:nvPr>
            <p:ph idx="3" type="subTitle"/>
          </p:nvPr>
        </p:nvSpPr>
        <p:spPr>
          <a:xfrm>
            <a:off x="3060630" y="3964400"/>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Top three crash locations in the city (2018-2022, all injury types)</a:t>
            </a:r>
            <a:endParaRPr/>
          </a:p>
        </p:txBody>
      </p:sp>
      <p:sp>
        <p:nvSpPr>
          <p:cNvPr id="540" name="Google Shape;540;p40"/>
          <p:cNvSpPr txBox="1"/>
          <p:nvPr>
            <p:ph idx="4" type="subTitle"/>
          </p:nvPr>
        </p:nvSpPr>
        <p:spPr>
          <a:xfrm>
            <a:off x="3060638" y="1306425"/>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Injury Type</a:t>
            </a:r>
            <a:endParaRPr/>
          </a:p>
        </p:txBody>
      </p:sp>
      <p:sp>
        <p:nvSpPr>
          <p:cNvPr id="541" name="Google Shape;541;p40"/>
          <p:cNvSpPr txBox="1"/>
          <p:nvPr>
            <p:ph idx="5" type="subTitle"/>
          </p:nvPr>
        </p:nvSpPr>
        <p:spPr>
          <a:xfrm>
            <a:off x="3060638" y="2458149"/>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a:t>
            </a:r>
            <a:endParaRPr/>
          </a:p>
        </p:txBody>
      </p:sp>
      <p:sp>
        <p:nvSpPr>
          <p:cNvPr id="542" name="Google Shape;542;p40"/>
          <p:cNvSpPr txBox="1"/>
          <p:nvPr>
            <p:ph idx="6" type="subTitle"/>
          </p:nvPr>
        </p:nvSpPr>
        <p:spPr>
          <a:xfrm>
            <a:off x="3060613" y="3609874"/>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a:t>
            </a:r>
            <a:endParaRPr/>
          </a:p>
        </p:txBody>
      </p:sp>
      <p:grpSp>
        <p:nvGrpSpPr>
          <p:cNvPr id="543" name="Google Shape;543;p40"/>
          <p:cNvGrpSpPr/>
          <p:nvPr/>
        </p:nvGrpSpPr>
        <p:grpSpPr>
          <a:xfrm>
            <a:off x="7942561" y="4183699"/>
            <a:ext cx="488221" cy="420306"/>
            <a:chOff x="1561036" y="311849"/>
            <a:chExt cx="488221" cy="420306"/>
          </a:xfrm>
        </p:grpSpPr>
        <p:sp>
          <p:nvSpPr>
            <p:cNvPr id="544" name="Google Shape;544;p40"/>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0"/>
          <p:cNvSpPr/>
          <p:nvPr/>
        </p:nvSpPr>
        <p:spPr>
          <a:xfrm>
            <a:off x="2468198" y="1596200"/>
            <a:ext cx="458841" cy="468459"/>
          </a:xfrm>
          <a:custGeom>
            <a:rect b="b" l="l" r="r" t="t"/>
            <a:pathLst>
              <a:path extrusionOk="0" h="7550" w="7395">
                <a:moveTo>
                  <a:pt x="3692" y="221"/>
                </a:moveTo>
                <a:cubicBezTo>
                  <a:pt x="3924" y="221"/>
                  <a:pt x="4112" y="420"/>
                  <a:pt x="4112" y="653"/>
                </a:cubicBezTo>
                <a:cubicBezTo>
                  <a:pt x="4112" y="884"/>
                  <a:pt x="3924" y="1073"/>
                  <a:pt x="3692" y="1073"/>
                </a:cubicBezTo>
                <a:cubicBezTo>
                  <a:pt x="3460" y="1073"/>
                  <a:pt x="3272" y="884"/>
                  <a:pt x="3272" y="653"/>
                </a:cubicBezTo>
                <a:cubicBezTo>
                  <a:pt x="3272" y="420"/>
                  <a:pt x="3460" y="221"/>
                  <a:pt x="3692" y="221"/>
                </a:cubicBezTo>
                <a:close/>
                <a:moveTo>
                  <a:pt x="222" y="454"/>
                </a:moveTo>
                <a:lnTo>
                  <a:pt x="222" y="454"/>
                </a:lnTo>
                <a:cubicBezTo>
                  <a:pt x="232" y="464"/>
                  <a:pt x="254" y="464"/>
                  <a:pt x="254" y="464"/>
                </a:cubicBezTo>
                <a:cubicBezTo>
                  <a:pt x="686" y="630"/>
                  <a:pt x="1050" y="663"/>
                  <a:pt x="1382" y="685"/>
                </a:cubicBezTo>
                <a:cubicBezTo>
                  <a:pt x="1846" y="719"/>
                  <a:pt x="2189" y="752"/>
                  <a:pt x="2487" y="1172"/>
                </a:cubicBezTo>
                <a:lnTo>
                  <a:pt x="2499" y="1183"/>
                </a:lnTo>
                <a:cubicBezTo>
                  <a:pt x="2697" y="1459"/>
                  <a:pt x="2995" y="1647"/>
                  <a:pt x="3339" y="1714"/>
                </a:cubicBezTo>
                <a:lnTo>
                  <a:pt x="3339" y="2576"/>
                </a:lnTo>
                <a:cubicBezTo>
                  <a:pt x="3239" y="2587"/>
                  <a:pt x="3150" y="2609"/>
                  <a:pt x="3062" y="2620"/>
                </a:cubicBezTo>
                <a:cubicBezTo>
                  <a:pt x="3106" y="2454"/>
                  <a:pt x="3106" y="2255"/>
                  <a:pt x="3007" y="2134"/>
                </a:cubicBezTo>
                <a:cubicBezTo>
                  <a:pt x="2944" y="2064"/>
                  <a:pt x="2847" y="2027"/>
                  <a:pt x="2730" y="2027"/>
                </a:cubicBezTo>
                <a:cubicBezTo>
                  <a:pt x="2644" y="2027"/>
                  <a:pt x="2546" y="2047"/>
                  <a:pt x="2443" y="2090"/>
                </a:cubicBezTo>
                <a:cubicBezTo>
                  <a:pt x="2222" y="2178"/>
                  <a:pt x="2001" y="2343"/>
                  <a:pt x="1857" y="2542"/>
                </a:cubicBezTo>
                <a:cubicBezTo>
                  <a:pt x="1835" y="2598"/>
                  <a:pt x="1802" y="2642"/>
                  <a:pt x="1780" y="2686"/>
                </a:cubicBezTo>
                <a:cubicBezTo>
                  <a:pt x="1570" y="2664"/>
                  <a:pt x="1305" y="2554"/>
                  <a:pt x="1161" y="2365"/>
                </a:cubicBezTo>
                <a:cubicBezTo>
                  <a:pt x="1094" y="2277"/>
                  <a:pt x="1050" y="2178"/>
                  <a:pt x="1050" y="2067"/>
                </a:cubicBezTo>
                <a:lnTo>
                  <a:pt x="1050" y="2067"/>
                </a:lnTo>
                <a:cubicBezTo>
                  <a:pt x="1205" y="2122"/>
                  <a:pt x="1415" y="2144"/>
                  <a:pt x="1647" y="2156"/>
                </a:cubicBezTo>
                <a:cubicBezTo>
                  <a:pt x="1713" y="2156"/>
                  <a:pt x="1758" y="2100"/>
                  <a:pt x="1758" y="2045"/>
                </a:cubicBezTo>
                <a:cubicBezTo>
                  <a:pt x="1758" y="1979"/>
                  <a:pt x="1713" y="1935"/>
                  <a:pt x="1647" y="1935"/>
                </a:cubicBezTo>
                <a:cubicBezTo>
                  <a:pt x="1216" y="1923"/>
                  <a:pt x="917" y="1835"/>
                  <a:pt x="774" y="1658"/>
                </a:cubicBezTo>
                <a:cubicBezTo>
                  <a:pt x="696" y="1570"/>
                  <a:pt x="652" y="1448"/>
                  <a:pt x="652" y="1294"/>
                </a:cubicBezTo>
                <a:lnTo>
                  <a:pt x="652" y="1294"/>
                </a:lnTo>
                <a:cubicBezTo>
                  <a:pt x="841" y="1349"/>
                  <a:pt x="1062" y="1382"/>
                  <a:pt x="1315" y="1382"/>
                </a:cubicBezTo>
                <a:cubicBezTo>
                  <a:pt x="1382" y="1382"/>
                  <a:pt x="1426" y="1338"/>
                  <a:pt x="1426" y="1272"/>
                </a:cubicBezTo>
                <a:cubicBezTo>
                  <a:pt x="1437" y="1216"/>
                  <a:pt x="1382" y="1161"/>
                  <a:pt x="1327" y="1161"/>
                </a:cubicBezTo>
                <a:cubicBezTo>
                  <a:pt x="863" y="1150"/>
                  <a:pt x="542" y="1061"/>
                  <a:pt x="376" y="884"/>
                </a:cubicBezTo>
                <a:cubicBezTo>
                  <a:pt x="266" y="774"/>
                  <a:pt x="222" y="641"/>
                  <a:pt x="222" y="454"/>
                </a:cubicBezTo>
                <a:close/>
                <a:moveTo>
                  <a:pt x="3339" y="2797"/>
                </a:moveTo>
                <a:lnTo>
                  <a:pt x="3339" y="3714"/>
                </a:lnTo>
                <a:lnTo>
                  <a:pt x="2819" y="3482"/>
                </a:lnTo>
                <a:cubicBezTo>
                  <a:pt x="2565" y="3372"/>
                  <a:pt x="2443" y="3250"/>
                  <a:pt x="2443" y="3205"/>
                </a:cubicBezTo>
                <a:cubicBezTo>
                  <a:pt x="2443" y="3183"/>
                  <a:pt x="2487" y="3129"/>
                  <a:pt x="2642" y="3073"/>
                </a:cubicBezTo>
                <a:cubicBezTo>
                  <a:pt x="2797" y="3029"/>
                  <a:pt x="2896" y="2940"/>
                  <a:pt x="2951" y="2863"/>
                </a:cubicBezTo>
                <a:cubicBezTo>
                  <a:pt x="3073" y="2841"/>
                  <a:pt x="3206" y="2819"/>
                  <a:pt x="3339" y="2797"/>
                </a:cubicBezTo>
                <a:close/>
                <a:moveTo>
                  <a:pt x="4046" y="2797"/>
                </a:moveTo>
                <a:cubicBezTo>
                  <a:pt x="4179" y="2819"/>
                  <a:pt x="4311" y="2841"/>
                  <a:pt x="4432" y="2863"/>
                </a:cubicBezTo>
                <a:cubicBezTo>
                  <a:pt x="4499" y="2940"/>
                  <a:pt x="4587" y="3029"/>
                  <a:pt x="4742" y="3073"/>
                </a:cubicBezTo>
                <a:cubicBezTo>
                  <a:pt x="4897" y="3129"/>
                  <a:pt x="4941" y="3183"/>
                  <a:pt x="4941" y="3205"/>
                </a:cubicBezTo>
                <a:cubicBezTo>
                  <a:pt x="4941" y="3250"/>
                  <a:pt x="4830" y="3372"/>
                  <a:pt x="4565" y="3482"/>
                </a:cubicBezTo>
                <a:lnTo>
                  <a:pt x="4046" y="3714"/>
                </a:lnTo>
                <a:lnTo>
                  <a:pt x="4046" y="2797"/>
                </a:lnTo>
                <a:close/>
                <a:moveTo>
                  <a:pt x="3825" y="1282"/>
                </a:moveTo>
                <a:lnTo>
                  <a:pt x="3825" y="1614"/>
                </a:lnTo>
                <a:lnTo>
                  <a:pt x="3825" y="2664"/>
                </a:lnTo>
                <a:lnTo>
                  <a:pt x="3825" y="3802"/>
                </a:lnTo>
                <a:lnTo>
                  <a:pt x="3692" y="3869"/>
                </a:lnTo>
                <a:lnTo>
                  <a:pt x="3560" y="3802"/>
                </a:lnTo>
                <a:lnTo>
                  <a:pt x="3560" y="2664"/>
                </a:lnTo>
                <a:lnTo>
                  <a:pt x="3560" y="1614"/>
                </a:lnTo>
                <a:lnTo>
                  <a:pt x="3560" y="1282"/>
                </a:lnTo>
                <a:cubicBezTo>
                  <a:pt x="3604" y="1282"/>
                  <a:pt x="3648" y="1294"/>
                  <a:pt x="3692" y="1294"/>
                </a:cubicBezTo>
                <a:cubicBezTo>
                  <a:pt x="3737" y="1294"/>
                  <a:pt x="3781" y="1282"/>
                  <a:pt x="3825" y="1282"/>
                </a:cubicBezTo>
                <a:close/>
                <a:moveTo>
                  <a:pt x="4656" y="2252"/>
                </a:moveTo>
                <a:cubicBezTo>
                  <a:pt x="4713" y="2252"/>
                  <a:pt x="4785" y="2269"/>
                  <a:pt x="4864" y="2299"/>
                </a:cubicBezTo>
                <a:cubicBezTo>
                  <a:pt x="5041" y="2365"/>
                  <a:pt x="5228" y="2510"/>
                  <a:pt x="5339" y="2675"/>
                </a:cubicBezTo>
                <a:cubicBezTo>
                  <a:pt x="5505" y="2907"/>
                  <a:pt x="5571" y="3161"/>
                  <a:pt x="5505" y="3360"/>
                </a:cubicBezTo>
                <a:cubicBezTo>
                  <a:pt x="5449" y="3559"/>
                  <a:pt x="5295" y="3714"/>
                  <a:pt x="5051" y="3814"/>
                </a:cubicBezTo>
                <a:lnTo>
                  <a:pt x="4311" y="4134"/>
                </a:lnTo>
                <a:lnTo>
                  <a:pt x="3968" y="3991"/>
                </a:lnTo>
                <a:lnTo>
                  <a:pt x="4654" y="3681"/>
                </a:lnTo>
                <a:cubicBezTo>
                  <a:pt x="4897" y="3581"/>
                  <a:pt x="5173" y="3416"/>
                  <a:pt x="5162" y="3195"/>
                </a:cubicBezTo>
                <a:cubicBezTo>
                  <a:pt x="5151" y="3051"/>
                  <a:pt x="5041" y="2940"/>
                  <a:pt x="4808" y="2874"/>
                </a:cubicBezTo>
                <a:cubicBezTo>
                  <a:pt x="4687" y="2830"/>
                  <a:pt x="4621" y="2753"/>
                  <a:pt x="4599" y="2697"/>
                </a:cubicBezTo>
                <a:cubicBezTo>
                  <a:pt x="4521" y="2564"/>
                  <a:pt x="4499" y="2343"/>
                  <a:pt x="4554" y="2289"/>
                </a:cubicBezTo>
                <a:cubicBezTo>
                  <a:pt x="4574" y="2263"/>
                  <a:pt x="4610" y="2252"/>
                  <a:pt x="4656" y="2252"/>
                </a:cubicBezTo>
                <a:close/>
                <a:moveTo>
                  <a:pt x="3339" y="4797"/>
                </a:moveTo>
                <a:lnTo>
                  <a:pt x="3339" y="5438"/>
                </a:lnTo>
                <a:lnTo>
                  <a:pt x="3250" y="5416"/>
                </a:lnTo>
                <a:cubicBezTo>
                  <a:pt x="2973" y="5328"/>
                  <a:pt x="2852" y="5229"/>
                  <a:pt x="2841" y="5151"/>
                </a:cubicBezTo>
                <a:cubicBezTo>
                  <a:pt x="2841" y="5085"/>
                  <a:pt x="2941" y="4974"/>
                  <a:pt x="3261" y="4841"/>
                </a:cubicBezTo>
                <a:lnTo>
                  <a:pt x="3339" y="4797"/>
                </a:lnTo>
                <a:close/>
                <a:moveTo>
                  <a:pt x="4046" y="4797"/>
                </a:moveTo>
                <a:lnTo>
                  <a:pt x="4134" y="4841"/>
                </a:lnTo>
                <a:cubicBezTo>
                  <a:pt x="4444" y="4974"/>
                  <a:pt x="4543" y="5085"/>
                  <a:pt x="4543" y="5151"/>
                </a:cubicBezTo>
                <a:cubicBezTo>
                  <a:pt x="4543" y="5229"/>
                  <a:pt x="4410" y="5328"/>
                  <a:pt x="4134" y="5416"/>
                </a:cubicBezTo>
                <a:lnTo>
                  <a:pt x="4046" y="5438"/>
                </a:lnTo>
                <a:lnTo>
                  <a:pt x="4046" y="4797"/>
                </a:lnTo>
                <a:close/>
                <a:moveTo>
                  <a:pt x="3692" y="4642"/>
                </a:moveTo>
                <a:lnTo>
                  <a:pt x="3825" y="4709"/>
                </a:lnTo>
                <a:lnTo>
                  <a:pt x="3825" y="5505"/>
                </a:lnTo>
                <a:lnTo>
                  <a:pt x="3692" y="5538"/>
                </a:lnTo>
                <a:lnTo>
                  <a:pt x="3560" y="5505"/>
                </a:lnTo>
                <a:lnTo>
                  <a:pt x="3560" y="4709"/>
                </a:lnTo>
                <a:lnTo>
                  <a:pt x="3692" y="4642"/>
                </a:lnTo>
                <a:close/>
                <a:moveTo>
                  <a:pt x="2735" y="2252"/>
                </a:moveTo>
                <a:cubicBezTo>
                  <a:pt x="2783" y="2252"/>
                  <a:pt x="2821" y="2263"/>
                  <a:pt x="2841" y="2289"/>
                </a:cubicBezTo>
                <a:cubicBezTo>
                  <a:pt x="2885" y="2343"/>
                  <a:pt x="2863" y="2564"/>
                  <a:pt x="2797" y="2697"/>
                </a:cubicBezTo>
                <a:cubicBezTo>
                  <a:pt x="2764" y="2753"/>
                  <a:pt x="2697" y="2830"/>
                  <a:pt x="2575" y="2874"/>
                </a:cubicBezTo>
                <a:cubicBezTo>
                  <a:pt x="2354" y="2940"/>
                  <a:pt x="2233" y="3051"/>
                  <a:pt x="2222" y="3195"/>
                </a:cubicBezTo>
                <a:cubicBezTo>
                  <a:pt x="2222" y="3416"/>
                  <a:pt x="2499" y="3581"/>
                  <a:pt x="2730" y="3681"/>
                </a:cubicBezTo>
                <a:lnTo>
                  <a:pt x="4223" y="4344"/>
                </a:lnTo>
                <a:cubicBezTo>
                  <a:pt x="4776" y="4576"/>
                  <a:pt x="5096" y="4908"/>
                  <a:pt x="5085" y="5207"/>
                </a:cubicBezTo>
                <a:cubicBezTo>
                  <a:pt x="5074" y="5438"/>
                  <a:pt x="4864" y="5649"/>
                  <a:pt x="4499" y="5781"/>
                </a:cubicBezTo>
                <a:lnTo>
                  <a:pt x="4090" y="5659"/>
                </a:lnTo>
                <a:lnTo>
                  <a:pt x="4201" y="5627"/>
                </a:lnTo>
                <a:cubicBezTo>
                  <a:pt x="4554" y="5516"/>
                  <a:pt x="4753" y="5361"/>
                  <a:pt x="4764" y="5173"/>
                </a:cubicBezTo>
                <a:cubicBezTo>
                  <a:pt x="4776" y="4974"/>
                  <a:pt x="4599" y="4797"/>
                  <a:pt x="4223" y="4632"/>
                </a:cubicBezTo>
                <a:lnTo>
                  <a:pt x="2344" y="3814"/>
                </a:lnTo>
                <a:cubicBezTo>
                  <a:pt x="2089" y="3714"/>
                  <a:pt x="1934" y="3559"/>
                  <a:pt x="1880" y="3360"/>
                </a:cubicBezTo>
                <a:cubicBezTo>
                  <a:pt x="1824" y="3161"/>
                  <a:pt x="1880" y="2907"/>
                  <a:pt x="2045" y="2675"/>
                </a:cubicBezTo>
                <a:cubicBezTo>
                  <a:pt x="2155" y="2510"/>
                  <a:pt x="2344" y="2365"/>
                  <a:pt x="2531" y="2299"/>
                </a:cubicBezTo>
                <a:cubicBezTo>
                  <a:pt x="2604" y="2269"/>
                  <a:pt x="2677" y="2252"/>
                  <a:pt x="2735" y="2252"/>
                </a:cubicBezTo>
                <a:close/>
                <a:moveTo>
                  <a:pt x="2885" y="6013"/>
                </a:moveTo>
                <a:cubicBezTo>
                  <a:pt x="2907" y="6013"/>
                  <a:pt x="3305" y="6135"/>
                  <a:pt x="3305" y="6135"/>
                </a:cubicBezTo>
                <a:lnTo>
                  <a:pt x="3040" y="6212"/>
                </a:lnTo>
                <a:cubicBezTo>
                  <a:pt x="2830" y="6278"/>
                  <a:pt x="2697" y="6378"/>
                  <a:pt x="2653" y="6522"/>
                </a:cubicBezTo>
                <a:cubicBezTo>
                  <a:pt x="2598" y="6666"/>
                  <a:pt x="2642" y="6831"/>
                  <a:pt x="2786" y="7030"/>
                </a:cubicBezTo>
                <a:cubicBezTo>
                  <a:pt x="2852" y="7118"/>
                  <a:pt x="2863" y="7163"/>
                  <a:pt x="2863" y="7185"/>
                </a:cubicBezTo>
                <a:cubicBezTo>
                  <a:pt x="2854" y="7188"/>
                  <a:pt x="2840" y="7190"/>
                  <a:pt x="2820" y="7190"/>
                </a:cubicBezTo>
                <a:cubicBezTo>
                  <a:pt x="2766" y="7190"/>
                  <a:pt x="2670" y="7173"/>
                  <a:pt x="2531" y="7108"/>
                </a:cubicBezTo>
                <a:cubicBezTo>
                  <a:pt x="2354" y="7019"/>
                  <a:pt x="2244" y="6820"/>
                  <a:pt x="2266" y="6610"/>
                </a:cubicBezTo>
                <a:cubicBezTo>
                  <a:pt x="2288" y="6334"/>
                  <a:pt x="2509" y="6124"/>
                  <a:pt x="2863" y="6013"/>
                </a:cubicBezTo>
                <a:close/>
                <a:moveTo>
                  <a:pt x="3692" y="6256"/>
                </a:moveTo>
                <a:lnTo>
                  <a:pt x="3825" y="6290"/>
                </a:lnTo>
                <a:lnTo>
                  <a:pt x="3825" y="7196"/>
                </a:lnTo>
                <a:cubicBezTo>
                  <a:pt x="3825" y="7273"/>
                  <a:pt x="3769" y="7329"/>
                  <a:pt x="3692" y="7329"/>
                </a:cubicBezTo>
                <a:cubicBezTo>
                  <a:pt x="3614" y="7329"/>
                  <a:pt x="3560" y="7273"/>
                  <a:pt x="3560" y="7196"/>
                </a:cubicBezTo>
                <a:lnTo>
                  <a:pt x="3560" y="6290"/>
                </a:lnTo>
                <a:lnTo>
                  <a:pt x="3692" y="6256"/>
                </a:lnTo>
                <a:close/>
                <a:moveTo>
                  <a:pt x="3692" y="0"/>
                </a:moveTo>
                <a:cubicBezTo>
                  <a:pt x="3339" y="0"/>
                  <a:pt x="3051" y="299"/>
                  <a:pt x="3051" y="653"/>
                </a:cubicBezTo>
                <a:cubicBezTo>
                  <a:pt x="3051" y="874"/>
                  <a:pt x="3162" y="1073"/>
                  <a:pt x="3339" y="1183"/>
                </a:cubicBezTo>
                <a:lnTo>
                  <a:pt x="3339" y="1481"/>
                </a:lnTo>
                <a:cubicBezTo>
                  <a:pt x="3073" y="1426"/>
                  <a:pt x="2841" y="1272"/>
                  <a:pt x="2675" y="1051"/>
                </a:cubicBezTo>
                <a:lnTo>
                  <a:pt x="2675" y="1039"/>
                </a:lnTo>
                <a:cubicBezTo>
                  <a:pt x="2310" y="542"/>
                  <a:pt x="1880" y="508"/>
                  <a:pt x="1393" y="464"/>
                </a:cubicBezTo>
                <a:cubicBezTo>
                  <a:pt x="1084" y="442"/>
                  <a:pt x="741" y="420"/>
                  <a:pt x="343" y="265"/>
                </a:cubicBezTo>
                <a:cubicBezTo>
                  <a:pt x="284" y="244"/>
                  <a:pt x="226" y="217"/>
                  <a:pt x="171" y="217"/>
                </a:cubicBezTo>
                <a:cubicBezTo>
                  <a:pt x="143" y="217"/>
                  <a:pt x="115" y="224"/>
                  <a:pt x="89" y="243"/>
                </a:cubicBezTo>
                <a:cubicBezTo>
                  <a:pt x="11" y="287"/>
                  <a:pt x="0" y="376"/>
                  <a:pt x="0" y="442"/>
                </a:cubicBezTo>
                <a:cubicBezTo>
                  <a:pt x="0" y="685"/>
                  <a:pt x="67" y="884"/>
                  <a:pt x="210" y="1039"/>
                </a:cubicBezTo>
                <a:cubicBezTo>
                  <a:pt x="276" y="1105"/>
                  <a:pt x="354" y="1161"/>
                  <a:pt x="443" y="1205"/>
                </a:cubicBezTo>
                <a:cubicBezTo>
                  <a:pt x="420" y="1448"/>
                  <a:pt x="475" y="1647"/>
                  <a:pt x="597" y="1802"/>
                </a:cubicBezTo>
                <a:cubicBezTo>
                  <a:pt x="664" y="1868"/>
                  <a:pt x="730" y="1935"/>
                  <a:pt x="818" y="1979"/>
                </a:cubicBezTo>
                <a:cubicBezTo>
                  <a:pt x="807" y="2166"/>
                  <a:pt x="863" y="2343"/>
                  <a:pt x="984" y="2498"/>
                </a:cubicBezTo>
                <a:cubicBezTo>
                  <a:pt x="1172" y="2731"/>
                  <a:pt x="1460" y="2852"/>
                  <a:pt x="1691" y="2896"/>
                </a:cubicBezTo>
                <a:cubicBezTo>
                  <a:pt x="1625" y="3073"/>
                  <a:pt x="1625" y="3261"/>
                  <a:pt x="1669" y="3427"/>
                </a:cubicBezTo>
                <a:cubicBezTo>
                  <a:pt x="1735" y="3681"/>
                  <a:pt x="1934" y="3880"/>
                  <a:pt x="2255" y="4023"/>
                </a:cubicBezTo>
                <a:lnTo>
                  <a:pt x="2830" y="4267"/>
                </a:lnTo>
                <a:cubicBezTo>
                  <a:pt x="2653" y="4367"/>
                  <a:pt x="2499" y="4466"/>
                  <a:pt x="2388" y="4576"/>
                </a:cubicBezTo>
                <a:cubicBezTo>
                  <a:pt x="2332" y="4620"/>
                  <a:pt x="2332" y="4687"/>
                  <a:pt x="2376" y="4731"/>
                </a:cubicBezTo>
                <a:cubicBezTo>
                  <a:pt x="2399" y="4753"/>
                  <a:pt x="2432" y="4764"/>
                  <a:pt x="2454" y="4764"/>
                </a:cubicBezTo>
                <a:cubicBezTo>
                  <a:pt x="2487" y="4764"/>
                  <a:pt x="2509" y="4753"/>
                  <a:pt x="2531" y="4742"/>
                </a:cubicBezTo>
                <a:cubicBezTo>
                  <a:pt x="2675" y="4610"/>
                  <a:pt x="2863" y="4488"/>
                  <a:pt x="3095" y="4389"/>
                </a:cubicBezTo>
                <a:lnTo>
                  <a:pt x="3416" y="4521"/>
                </a:lnTo>
                <a:lnTo>
                  <a:pt x="3172" y="4632"/>
                </a:lnTo>
                <a:cubicBezTo>
                  <a:pt x="2786" y="4797"/>
                  <a:pt x="2609" y="4974"/>
                  <a:pt x="2620" y="5173"/>
                </a:cubicBezTo>
                <a:cubicBezTo>
                  <a:pt x="2631" y="5361"/>
                  <a:pt x="2830" y="5516"/>
                  <a:pt x="3194" y="5627"/>
                </a:cubicBezTo>
                <a:lnTo>
                  <a:pt x="3416" y="5693"/>
                </a:lnTo>
                <a:lnTo>
                  <a:pt x="4521" y="6013"/>
                </a:lnTo>
                <a:cubicBezTo>
                  <a:pt x="4886" y="6124"/>
                  <a:pt x="5096" y="6334"/>
                  <a:pt x="5118" y="6610"/>
                </a:cubicBezTo>
                <a:cubicBezTo>
                  <a:pt x="5140" y="6820"/>
                  <a:pt x="5029" y="7019"/>
                  <a:pt x="4852" y="7108"/>
                </a:cubicBezTo>
                <a:cubicBezTo>
                  <a:pt x="4722" y="7173"/>
                  <a:pt x="4623" y="7190"/>
                  <a:pt x="4565" y="7190"/>
                </a:cubicBezTo>
                <a:cubicBezTo>
                  <a:pt x="4545" y="7190"/>
                  <a:pt x="4530" y="7188"/>
                  <a:pt x="4521" y="7185"/>
                </a:cubicBezTo>
                <a:cubicBezTo>
                  <a:pt x="4521" y="7163"/>
                  <a:pt x="4532" y="7118"/>
                  <a:pt x="4599" y="7030"/>
                </a:cubicBezTo>
                <a:cubicBezTo>
                  <a:pt x="4742" y="6831"/>
                  <a:pt x="4786" y="6666"/>
                  <a:pt x="4742" y="6522"/>
                </a:cubicBezTo>
                <a:cubicBezTo>
                  <a:pt x="4687" y="6378"/>
                  <a:pt x="4554" y="6278"/>
                  <a:pt x="4344" y="6212"/>
                </a:cubicBezTo>
                <a:lnTo>
                  <a:pt x="3007" y="5814"/>
                </a:lnTo>
                <a:cubicBezTo>
                  <a:pt x="2985" y="5803"/>
                  <a:pt x="2919" y="5792"/>
                  <a:pt x="2919" y="5792"/>
                </a:cubicBezTo>
                <a:cubicBezTo>
                  <a:pt x="2487" y="5637"/>
                  <a:pt x="2255" y="5394"/>
                  <a:pt x="2288" y="5129"/>
                </a:cubicBezTo>
                <a:cubicBezTo>
                  <a:pt x="2300" y="5074"/>
                  <a:pt x="2255" y="5018"/>
                  <a:pt x="2200" y="5008"/>
                </a:cubicBezTo>
                <a:cubicBezTo>
                  <a:pt x="2192" y="5006"/>
                  <a:pt x="2185" y="5006"/>
                  <a:pt x="2179" y="5006"/>
                </a:cubicBezTo>
                <a:cubicBezTo>
                  <a:pt x="2122" y="5006"/>
                  <a:pt x="2077" y="5046"/>
                  <a:pt x="2067" y="5096"/>
                </a:cubicBezTo>
                <a:cubicBezTo>
                  <a:pt x="2023" y="5416"/>
                  <a:pt x="2211" y="5693"/>
                  <a:pt x="2587" y="5880"/>
                </a:cubicBezTo>
                <a:cubicBezTo>
                  <a:pt x="2266" y="6035"/>
                  <a:pt x="2067" y="6290"/>
                  <a:pt x="2045" y="6588"/>
                </a:cubicBezTo>
                <a:cubicBezTo>
                  <a:pt x="2023" y="6887"/>
                  <a:pt x="2178" y="7174"/>
                  <a:pt x="2443" y="7307"/>
                </a:cubicBezTo>
                <a:cubicBezTo>
                  <a:pt x="2553" y="7362"/>
                  <a:pt x="2697" y="7406"/>
                  <a:pt x="2819" y="7406"/>
                </a:cubicBezTo>
                <a:cubicBezTo>
                  <a:pt x="2907" y="7406"/>
                  <a:pt x="2985" y="7384"/>
                  <a:pt x="3040" y="7329"/>
                </a:cubicBezTo>
                <a:cubicBezTo>
                  <a:pt x="3095" y="7251"/>
                  <a:pt x="3128" y="7130"/>
                  <a:pt x="2963" y="6897"/>
                </a:cubicBezTo>
                <a:cubicBezTo>
                  <a:pt x="2874" y="6765"/>
                  <a:pt x="2830" y="6666"/>
                  <a:pt x="2863" y="6588"/>
                </a:cubicBezTo>
                <a:cubicBezTo>
                  <a:pt x="2885" y="6511"/>
                  <a:pt x="3007" y="6455"/>
                  <a:pt x="3106" y="6422"/>
                </a:cubicBezTo>
                <a:lnTo>
                  <a:pt x="3339" y="6356"/>
                </a:lnTo>
                <a:lnTo>
                  <a:pt x="3339" y="7196"/>
                </a:lnTo>
                <a:cubicBezTo>
                  <a:pt x="3339" y="7395"/>
                  <a:pt x="3493" y="7550"/>
                  <a:pt x="3692" y="7550"/>
                </a:cubicBezTo>
                <a:cubicBezTo>
                  <a:pt x="3891" y="7550"/>
                  <a:pt x="4046" y="7395"/>
                  <a:pt x="4046" y="7196"/>
                </a:cubicBezTo>
                <a:lnTo>
                  <a:pt x="4046" y="6356"/>
                </a:lnTo>
                <a:lnTo>
                  <a:pt x="4289" y="6422"/>
                </a:lnTo>
                <a:cubicBezTo>
                  <a:pt x="4378" y="6455"/>
                  <a:pt x="4499" y="6511"/>
                  <a:pt x="4532" y="6588"/>
                </a:cubicBezTo>
                <a:cubicBezTo>
                  <a:pt x="4554" y="6666"/>
                  <a:pt x="4521" y="6765"/>
                  <a:pt x="4422" y="6897"/>
                </a:cubicBezTo>
                <a:cubicBezTo>
                  <a:pt x="4256" y="7130"/>
                  <a:pt x="4289" y="7251"/>
                  <a:pt x="4356" y="7329"/>
                </a:cubicBezTo>
                <a:cubicBezTo>
                  <a:pt x="4400" y="7384"/>
                  <a:pt x="4477" y="7406"/>
                  <a:pt x="4565" y="7406"/>
                </a:cubicBezTo>
                <a:cubicBezTo>
                  <a:pt x="4687" y="7406"/>
                  <a:pt x="4830" y="7362"/>
                  <a:pt x="4952" y="7307"/>
                </a:cubicBezTo>
                <a:cubicBezTo>
                  <a:pt x="5206" y="7174"/>
                  <a:pt x="5372" y="6887"/>
                  <a:pt x="5339" y="6588"/>
                </a:cubicBezTo>
                <a:cubicBezTo>
                  <a:pt x="5317" y="6290"/>
                  <a:pt x="5118" y="6035"/>
                  <a:pt x="4798" y="5880"/>
                </a:cubicBezTo>
                <a:cubicBezTo>
                  <a:pt x="5118" y="5715"/>
                  <a:pt x="5295" y="5483"/>
                  <a:pt x="5306" y="5217"/>
                </a:cubicBezTo>
                <a:cubicBezTo>
                  <a:pt x="5317" y="4875"/>
                  <a:pt x="5063" y="4532"/>
                  <a:pt x="4577" y="4267"/>
                </a:cubicBezTo>
                <a:lnTo>
                  <a:pt x="5140" y="4023"/>
                </a:lnTo>
                <a:cubicBezTo>
                  <a:pt x="5449" y="3880"/>
                  <a:pt x="5648" y="3681"/>
                  <a:pt x="5726" y="3427"/>
                </a:cubicBezTo>
                <a:cubicBezTo>
                  <a:pt x="5770" y="3261"/>
                  <a:pt x="5759" y="3073"/>
                  <a:pt x="5704" y="2896"/>
                </a:cubicBezTo>
                <a:cubicBezTo>
                  <a:pt x="5925" y="2852"/>
                  <a:pt x="6223" y="2731"/>
                  <a:pt x="6400" y="2498"/>
                </a:cubicBezTo>
                <a:cubicBezTo>
                  <a:pt x="6522" y="2343"/>
                  <a:pt x="6577" y="2166"/>
                  <a:pt x="6566" y="1979"/>
                </a:cubicBezTo>
                <a:cubicBezTo>
                  <a:pt x="6655" y="1935"/>
                  <a:pt x="6732" y="1868"/>
                  <a:pt x="6787" y="1802"/>
                </a:cubicBezTo>
                <a:cubicBezTo>
                  <a:pt x="6920" y="1647"/>
                  <a:pt x="6964" y="1448"/>
                  <a:pt x="6942" y="1205"/>
                </a:cubicBezTo>
                <a:cubicBezTo>
                  <a:pt x="7041" y="1161"/>
                  <a:pt x="7119" y="1105"/>
                  <a:pt x="7174" y="1039"/>
                </a:cubicBezTo>
                <a:cubicBezTo>
                  <a:pt x="7318" y="884"/>
                  <a:pt x="7395" y="685"/>
                  <a:pt x="7384" y="442"/>
                </a:cubicBezTo>
                <a:cubicBezTo>
                  <a:pt x="7384" y="376"/>
                  <a:pt x="7373" y="287"/>
                  <a:pt x="7306" y="243"/>
                </a:cubicBezTo>
                <a:cubicBezTo>
                  <a:pt x="7280" y="224"/>
                  <a:pt x="7251" y="217"/>
                  <a:pt x="7221" y="217"/>
                </a:cubicBezTo>
                <a:cubicBezTo>
                  <a:pt x="7164" y="217"/>
                  <a:pt x="7103" y="244"/>
                  <a:pt x="7053" y="265"/>
                </a:cubicBezTo>
                <a:cubicBezTo>
                  <a:pt x="6842" y="343"/>
                  <a:pt x="6621" y="398"/>
                  <a:pt x="6378" y="432"/>
                </a:cubicBezTo>
                <a:cubicBezTo>
                  <a:pt x="6323" y="442"/>
                  <a:pt x="6279" y="498"/>
                  <a:pt x="6289" y="553"/>
                </a:cubicBezTo>
                <a:cubicBezTo>
                  <a:pt x="6289" y="608"/>
                  <a:pt x="6345" y="653"/>
                  <a:pt x="6411" y="653"/>
                </a:cubicBezTo>
                <a:cubicBezTo>
                  <a:pt x="6677" y="608"/>
                  <a:pt x="6898" y="553"/>
                  <a:pt x="7129" y="464"/>
                </a:cubicBezTo>
                <a:cubicBezTo>
                  <a:pt x="7141" y="464"/>
                  <a:pt x="7152" y="464"/>
                  <a:pt x="7163" y="454"/>
                </a:cubicBezTo>
                <a:lnTo>
                  <a:pt x="7163" y="454"/>
                </a:lnTo>
                <a:cubicBezTo>
                  <a:pt x="7174" y="641"/>
                  <a:pt x="7119" y="774"/>
                  <a:pt x="7019" y="884"/>
                </a:cubicBezTo>
                <a:cubicBezTo>
                  <a:pt x="6854" y="1061"/>
                  <a:pt x="6533" y="1150"/>
                  <a:pt x="6068" y="1161"/>
                </a:cubicBezTo>
                <a:cubicBezTo>
                  <a:pt x="6002" y="1161"/>
                  <a:pt x="5958" y="1216"/>
                  <a:pt x="5958" y="1272"/>
                </a:cubicBezTo>
                <a:cubicBezTo>
                  <a:pt x="5958" y="1338"/>
                  <a:pt x="6002" y="1382"/>
                  <a:pt x="6068" y="1382"/>
                </a:cubicBezTo>
                <a:cubicBezTo>
                  <a:pt x="6334" y="1382"/>
                  <a:pt x="6544" y="1349"/>
                  <a:pt x="6732" y="1294"/>
                </a:cubicBezTo>
                <a:lnTo>
                  <a:pt x="6732" y="1294"/>
                </a:lnTo>
                <a:cubicBezTo>
                  <a:pt x="6732" y="1448"/>
                  <a:pt x="6699" y="1570"/>
                  <a:pt x="6621" y="1658"/>
                </a:cubicBezTo>
                <a:cubicBezTo>
                  <a:pt x="6566" y="1724"/>
                  <a:pt x="6488" y="1769"/>
                  <a:pt x="6400" y="1813"/>
                </a:cubicBezTo>
                <a:cubicBezTo>
                  <a:pt x="6235" y="1891"/>
                  <a:pt x="6014" y="1923"/>
                  <a:pt x="5737" y="1935"/>
                </a:cubicBezTo>
                <a:cubicBezTo>
                  <a:pt x="5670" y="1935"/>
                  <a:pt x="5626" y="1979"/>
                  <a:pt x="5626" y="2045"/>
                </a:cubicBezTo>
                <a:cubicBezTo>
                  <a:pt x="5626" y="2100"/>
                  <a:pt x="5682" y="2156"/>
                  <a:pt x="5737" y="2156"/>
                </a:cubicBezTo>
                <a:cubicBezTo>
                  <a:pt x="5980" y="2144"/>
                  <a:pt x="6179" y="2122"/>
                  <a:pt x="6345" y="2067"/>
                </a:cubicBezTo>
                <a:lnTo>
                  <a:pt x="6345" y="2067"/>
                </a:lnTo>
                <a:cubicBezTo>
                  <a:pt x="6334" y="2178"/>
                  <a:pt x="6301" y="2277"/>
                  <a:pt x="6235" y="2355"/>
                </a:cubicBezTo>
                <a:cubicBezTo>
                  <a:pt x="6080" y="2554"/>
                  <a:pt x="5815" y="2653"/>
                  <a:pt x="5604" y="2686"/>
                </a:cubicBezTo>
                <a:cubicBezTo>
                  <a:pt x="5582" y="2642"/>
                  <a:pt x="5560" y="2587"/>
                  <a:pt x="5527" y="2542"/>
                </a:cubicBezTo>
                <a:cubicBezTo>
                  <a:pt x="5383" y="2343"/>
                  <a:pt x="5162" y="2178"/>
                  <a:pt x="4941" y="2090"/>
                </a:cubicBezTo>
                <a:cubicBezTo>
                  <a:pt x="4837" y="2047"/>
                  <a:pt x="4742" y="2027"/>
                  <a:pt x="4658" y="2027"/>
                </a:cubicBezTo>
                <a:cubicBezTo>
                  <a:pt x="4544" y="2027"/>
                  <a:pt x="4452" y="2064"/>
                  <a:pt x="4388" y="2134"/>
                </a:cubicBezTo>
                <a:cubicBezTo>
                  <a:pt x="4278" y="2255"/>
                  <a:pt x="4289" y="2454"/>
                  <a:pt x="4333" y="2620"/>
                </a:cubicBezTo>
                <a:cubicBezTo>
                  <a:pt x="4233" y="2609"/>
                  <a:pt x="4145" y="2587"/>
                  <a:pt x="4046" y="2576"/>
                </a:cubicBezTo>
                <a:lnTo>
                  <a:pt x="4046" y="1714"/>
                </a:lnTo>
                <a:cubicBezTo>
                  <a:pt x="4388" y="1647"/>
                  <a:pt x="4687" y="1459"/>
                  <a:pt x="4897" y="1172"/>
                </a:cubicBezTo>
                <a:cubicBezTo>
                  <a:pt x="5173" y="785"/>
                  <a:pt x="5483" y="730"/>
                  <a:pt x="5903" y="697"/>
                </a:cubicBezTo>
                <a:cubicBezTo>
                  <a:pt x="5958" y="685"/>
                  <a:pt x="6002" y="641"/>
                  <a:pt x="6002" y="575"/>
                </a:cubicBezTo>
                <a:cubicBezTo>
                  <a:pt x="5992" y="525"/>
                  <a:pt x="5955" y="474"/>
                  <a:pt x="5898" y="474"/>
                </a:cubicBezTo>
                <a:cubicBezTo>
                  <a:pt x="5893" y="474"/>
                  <a:pt x="5887" y="475"/>
                  <a:pt x="5881" y="476"/>
                </a:cubicBezTo>
                <a:cubicBezTo>
                  <a:pt x="5439" y="508"/>
                  <a:pt x="5051" y="575"/>
                  <a:pt x="4720" y="1039"/>
                </a:cubicBezTo>
                <a:lnTo>
                  <a:pt x="4709" y="1051"/>
                </a:lnTo>
                <a:cubicBezTo>
                  <a:pt x="4554" y="1272"/>
                  <a:pt x="4322" y="1426"/>
                  <a:pt x="4046" y="1481"/>
                </a:cubicBezTo>
                <a:lnTo>
                  <a:pt x="4046" y="1183"/>
                </a:lnTo>
                <a:cubicBezTo>
                  <a:pt x="4223" y="1073"/>
                  <a:pt x="4333" y="874"/>
                  <a:pt x="4333" y="653"/>
                </a:cubicBezTo>
                <a:cubicBezTo>
                  <a:pt x="4333" y="299"/>
                  <a:pt x="4046" y="0"/>
                  <a:pt x="3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40"/>
          <p:cNvGrpSpPr/>
          <p:nvPr/>
        </p:nvGrpSpPr>
        <p:grpSpPr>
          <a:xfrm>
            <a:off x="2453526" y="3629151"/>
            <a:ext cx="488209" cy="468441"/>
            <a:chOff x="2903337" y="4279032"/>
            <a:chExt cx="382519" cy="350682"/>
          </a:xfrm>
        </p:grpSpPr>
        <p:sp>
          <p:nvSpPr>
            <p:cNvPr id="548" name="Google Shape;548;p40"/>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49" name="Google Shape;549;p40"/>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0" name="Google Shape;550;p40"/>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1" name="Google Shape;551;p40"/>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2" name="Google Shape;552;p40"/>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3" name="Google Shape;553;p40"/>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4" name="Google Shape;554;p40"/>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5" name="Google Shape;555;p40"/>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6" name="Google Shape;556;p40"/>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7" name="Google Shape;557;p40"/>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8" name="Google Shape;558;p40"/>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9" name="Google Shape;559;p40"/>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0" name="Google Shape;560;p40"/>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1" name="Google Shape;561;p40"/>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2" name="Google Shape;562;p40"/>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grpSp>
      <p:grpSp>
        <p:nvGrpSpPr>
          <p:cNvPr id="563" name="Google Shape;563;p40"/>
          <p:cNvGrpSpPr/>
          <p:nvPr/>
        </p:nvGrpSpPr>
        <p:grpSpPr>
          <a:xfrm>
            <a:off x="2316419" y="2812668"/>
            <a:ext cx="610629" cy="322036"/>
            <a:chOff x="5727616" y="4204699"/>
            <a:chExt cx="440505" cy="290018"/>
          </a:xfrm>
        </p:grpSpPr>
        <p:sp>
          <p:nvSpPr>
            <p:cNvPr id="564" name="Google Shape;564;p40"/>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0"/>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41"/>
          <p:cNvPicPr preferRelativeResize="0"/>
          <p:nvPr/>
        </p:nvPicPr>
        <p:blipFill rotWithShape="1">
          <a:blip r:embed="rId3">
            <a:alphaModFix/>
          </a:blip>
          <a:srcRect b="0" l="7441" r="0" t="1758"/>
          <a:stretch/>
        </p:blipFill>
        <p:spPr>
          <a:xfrm>
            <a:off x="130450" y="1233525"/>
            <a:ext cx="6717424" cy="3192900"/>
          </a:xfrm>
          <a:prstGeom prst="rect">
            <a:avLst/>
          </a:prstGeom>
          <a:noFill/>
          <a:ln>
            <a:noFill/>
          </a:ln>
          <a:effectLst>
            <a:reflection blurRad="0" dir="5400000" dist="38100" endA="0" endPos="30000" fadeDir="5400012" kx="0" rotWithShape="0" algn="bl" stA="55000" stPos="0" sy="-100000" ky="0"/>
          </a:effectLst>
        </p:spPr>
      </p:pic>
      <p:sp>
        <p:nvSpPr>
          <p:cNvPr id="577" name="Google Shape;577;p41"/>
          <p:cNvSpPr txBox="1"/>
          <p:nvPr/>
        </p:nvSpPr>
        <p:spPr>
          <a:xfrm>
            <a:off x="226725" y="248325"/>
            <a:ext cx="7367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Epilogue SemiBold"/>
                <a:ea typeface="Epilogue SemiBold"/>
                <a:cs typeface="Epilogue SemiBold"/>
                <a:sym typeface="Epilogue SemiBold"/>
              </a:rPr>
              <a:t>2022 Crash Data:</a:t>
            </a:r>
            <a:endParaRPr sz="3500">
              <a:solidFill>
                <a:schemeClr val="dk1"/>
              </a:solidFill>
              <a:latin typeface="Epilogue SemiBold"/>
              <a:ea typeface="Epilogue SemiBold"/>
              <a:cs typeface="Epilogue SemiBold"/>
              <a:sym typeface="Epilogue SemiBold"/>
            </a:endParaRPr>
          </a:p>
          <a:p>
            <a:pPr indent="457200" lvl="0" marL="0" rtl="0" algn="l">
              <a:spcBef>
                <a:spcPts val="0"/>
              </a:spcBef>
              <a:spcAft>
                <a:spcPts val="0"/>
              </a:spcAft>
              <a:buNone/>
            </a:pPr>
            <a:r>
              <a:rPr lang="en" sz="1700">
                <a:solidFill>
                  <a:srgbClr val="869FB1"/>
                </a:solidFill>
                <a:latin typeface="Epilogue SemiBold"/>
                <a:ea typeface="Epilogue SemiBold"/>
                <a:cs typeface="Epilogue SemiBold"/>
                <a:sym typeface="Epilogue SemiBold"/>
              </a:rPr>
              <a:t>Where “Injury Type” =“Fatal”</a:t>
            </a:r>
            <a:endParaRPr sz="2000">
              <a:solidFill>
                <a:srgbClr val="869FB1"/>
              </a:solidFill>
              <a:latin typeface="Epilogue SemiBold"/>
              <a:ea typeface="Epilogue SemiBold"/>
              <a:cs typeface="Epilogue SemiBold"/>
              <a:sym typeface="Epilogue SemiBold"/>
            </a:endParaRPr>
          </a:p>
        </p:txBody>
      </p:sp>
      <p:pic>
        <p:nvPicPr>
          <p:cNvPr id="578" name="Google Shape;578;p41"/>
          <p:cNvPicPr preferRelativeResize="0"/>
          <p:nvPr/>
        </p:nvPicPr>
        <p:blipFill>
          <a:blip r:embed="rId4">
            <a:alphaModFix/>
          </a:blip>
          <a:stretch>
            <a:fillRect/>
          </a:stretch>
        </p:blipFill>
        <p:spPr>
          <a:xfrm>
            <a:off x="6956825" y="3296250"/>
            <a:ext cx="2070475" cy="1130175"/>
          </a:xfrm>
          <a:prstGeom prst="rect">
            <a:avLst/>
          </a:prstGeom>
          <a:noFill/>
          <a:ln>
            <a:noFill/>
          </a:ln>
          <a:effectLst>
            <a:reflection blurRad="0" dir="5400000" dist="57150" endA="0" endPos="30000" fadeDir="5400012" kx="0" rotWithShape="0" algn="bl" stA="52000" stPos="0" sy="-100000" ky="0"/>
          </a:effectLst>
        </p:spPr>
      </p:pic>
      <p:grpSp>
        <p:nvGrpSpPr>
          <p:cNvPr id="579" name="Google Shape;579;p41"/>
          <p:cNvGrpSpPr/>
          <p:nvPr/>
        </p:nvGrpSpPr>
        <p:grpSpPr>
          <a:xfrm>
            <a:off x="8241786" y="248324"/>
            <a:ext cx="488221" cy="420306"/>
            <a:chOff x="1561036" y="311849"/>
            <a:chExt cx="488221" cy="420306"/>
          </a:xfrm>
        </p:grpSpPr>
        <p:sp>
          <p:nvSpPr>
            <p:cNvPr id="580" name="Google Shape;580;p41"/>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purpose Education Template">
  <a:themeElements>
    <a:clrScheme name="Simple Light">
      <a:dk1>
        <a:srgbClr val="FFFFFF"/>
      </a:dk1>
      <a:lt1>
        <a:srgbClr val="0E2727"/>
      </a:lt1>
      <a:dk2>
        <a:srgbClr val="27D19F"/>
      </a:dk2>
      <a:lt2>
        <a:srgbClr val="D9D9D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